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56" r:id="rId2"/>
    <p:sldId id="366" r:id="rId3"/>
    <p:sldId id="363" r:id="rId4"/>
    <p:sldId id="370" r:id="rId5"/>
    <p:sldId id="402" r:id="rId6"/>
    <p:sldId id="373" r:id="rId7"/>
    <p:sldId id="403" r:id="rId8"/>
    <p:sldId id="404" r:id="rId9"/>
    <p:sldId id="375" r:id="rId10"/>
    <p:sldId id="405" r:id="rId11"/>
    <p:sldId id="406" r:id="rId12"/>
    <p:sldId id="376" r:id="rId13"/>
    <p:sldId id="407" r:id="rId14"/>
    <p:sldId id="408" r:id="rId15"/>
    <p:sldId id="380" r:id="rId16"/>
    <p:sldId id="381" r:id="rId17"/>
    <p:sldId id="382" r:id="rId18"/>
    <p:sldId id="383" r:id="rId19"/>
    <p:sldId id="409" r:id="rId20"/>
    <p:sldId id="410" r:id="rId21"/>
    <p:sldId id="411" r:id="rId22"/>
    <p:sldId id="412" r:id="rId23"/>
    <p:sldId id="388" r:id="rId24"/>
    <p:sldId id="413" r:id="rId25"/>
    <p:sldId id="414" r:id="rId26"/>
    <p:sldId id="415" r:id="rId27"/>
    <p:sldId id="416" r:id="rId28"/>
    <p:sldId id="417" r:id="rId29"/>
    <p:sldId id="418" r:id="rId30"/>
    <p:sldId id="360" r:id="rId31"/>
    <p:sldId id="368" r:id="rId32"/>
    <p:sldId id="386" r:id="rId33"/>
    <p:sldId id="391" r:id="rId34"/>
    <p:sldId id="420" r:id="rId35"/>
    <p:sldId id="424" r:id="rId36"/>
    <p:sldId id="367" r:id="rId37"/>
    <p:sldId id="400" r:id="rId38"/>
    <p:sldId id="393" r:id="rId39"/>
    <p:sldId id="423" r:id="rId40"/>
    <p:sldId id="385" r:id="rId41"/>
    <p:sldId id="421" r:id="rId42"/>
    <p:sldId id="396" r:id="rId43"/>
    <p:sldId id="395" r:id="rId44"/>
    <p:sldId id="422" r:id="rId45"/>
    <p:sldId id="372" r:id="rId46"/>
    <p:sldId id="401" r:id="rId47"/>
    <p:sldId id="397" r:id="rId48"/>
    <p:sldId id="384" r:id="rId49"/>
    <p:sldId id="387" r:id="rId50"/>
    <p:sldId id="389" r:id="rId51"/>
    <p:sldId id="374" r:id="rId52"/>
    <p:sldId id="429" r:id="rId53"/>
    <p:sldId id="425" r:id="rId54"/>
    <p:sldId id="426" r:id="rId55"/>
    <p:sldId id="427" r:id="rId56"/>
    <p:sldId id="428" r:id="rId57"/>
    <p:sldId id="394" r:id="rId58"/>
    <p:sldId id="390" r:id="rId59"/>
    <p:sldId id="432" r:id="rId60"/>
    <p:sldId id="433" r:id="rId61"/>
    <p:sldId id="434" r:id="rId62"/>
    <p:sldId id="377" r:id="rId63"/>
    <p:sldId id="430" r:id="rId64"/>
    <p:sldId id="431" r:id="rId65"/>
    <p:sldId id="378" r:id="rId66"/>
    <p:sldId id="399" r:id="rId67"/>
    <p:sldId id="365" r:id="rId68"/>
    <p:sldId id="371" r:id="rId69"/>
    <p:sldId id="419" r:id="rId70"/>
    <p:sldId id="364" r:id="rId71"/>
    <p:sldId id="296" r:id="rId72"/>
  </p:sldIdLst>
  <p:sldSz cx="12192000" cy="6858000"/>
  <p:notesSz cx="6858000" cy="9144000"/>
  <p:custDataLst>
    <p:tags r:id="rId7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5F7"/>
    <a:srgbClr val="70BFF3"/>
    <a:srgbClr val="3333CC"/>
    <a:srgbClr val="69A8E6"/>
    <a:srgbClr val="FF822D"/>
    <a:srgbClr val="FF720F"/>
    <a:srgbClr val="050313"/>
    <a:srgbClr val="CED1D2"/>
    <a:srgbClr val="E4E6E5"/>
    <a:srgbClr val="1E44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43" autoAdjust="0"/>
    <p:restoredTop sz="67532" autoAdjust="0"/>
  </p:normalViewPr>
  <p:slideViewPr>
    <p:cSldViewPr snapToGrid="0">
      <p:cViewPr varScale="1">
        <p:scale>
          <a:sx n="127" d="100"/>
          <a:sy n="127" d="100"/>
        </p:scale>
        <p:origin x="552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5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-2832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6D753-6441-49B3-917F-720C6368FCAF}" type="datetimeFigureOut">
              <a:rPr lang="zh-CN" altLang="en-US" smtClean="0"/>
              <a:pPr/>
              <a:t>2019/8/22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1DEBE-2C13-4CD4-A098-635DAEECC02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6492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895A8C-815D-475D-8190-C1571D793583}" type="datetimeFigureOut">
              <a:rPr lang="zh-CN" altLang="en-US" smtClean="0"/>
              <a:pPr/>
              <a:t>2019/8/22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071EB-4DA8-49B8-8B4E-7B0F1E5DFA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7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5324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93012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13970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9434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2442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169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5096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86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5964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251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888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5936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71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7327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407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1048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04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393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21782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51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5069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131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6849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17369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68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7760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0578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97416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76066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1770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9890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56861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64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39504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47443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64809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1615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3275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90209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310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367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27607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648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6149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99640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89712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2100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65850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70760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376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32270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0000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08059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94179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060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3081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53717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97941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44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30145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27962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94889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04585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971816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3093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478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39715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31911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99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273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6071EB-4DA8-49B8-8B4E-7B0F1E5DFAB7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400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4844" y="340406"/>
            <a:ext cx="8327144" cy="519064"/>
          </a:xfrm>
          <a:prstGeom prst="rect">
            <a:avLst/>
          </a:prstGeom>
        </p:spPr>
        <p:txBody>
          <a:bodyPr anchor="ctr" anchorCtr="0"/>
          <a:lstStyle>
            <a:lvl1pPr>
              <a:defRPr sz="2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0" y="1172407"/>
            <a:ext cx="12192000" cy="0"/>
          </a:xfrm>
          <a:prstGeom prst="line">
            <a:avLst/>
          </a:prstGeom>
          <a:ln w="19050">
            <a:solidFill>
              <a:srgbClr val="4E8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 flipV="1">
            <a:off x="-3537" y="1089212"/>
            <a:ext cx="8878596" cy="57"/>
          </a:xfrm>
          <a:prstGeom prst="line">
            <a:avLst/>
          </a:prstGeom>
          <a:ln w="19050">
            <a:solidFill>
              <a:srgbClr val="4E85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988912" y="85649"/>
            <a:ext cx="2923688" cy="1020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099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033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1595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hyperlink" Target="https://dev.mysql.com/doc/refman/5.7/en/replication-options-binary-log.html#sysvar_sync_binlog" TargetMode="External"/><Relationship Id="rId4" Type="http://schemas.openxmlformats.org/officeDocument/2006/relationships/hyperlink" Target="https://dev.mysql.com/doc/refman/5.7/en/innodb-parameters.html#sysvar_innodb_flush_log_at_trx_comm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geaozhang/p/7225340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refman/8.0/en/explain-output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.mysql.com/doc/refman/5.6/en/bnl-bka-optimization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v.mysql.com/doc/refman/5.6/en/bnl-bka-optimization.html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mp.weixin.qq.com/s/1daEgEcu3dhk17WhroxRjw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mysql.com/doc/internals/en/tracing-example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C:\Users\MDG\Desktop\552cbe3093a41.jp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855" y="41566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0" y="1796124"/>
            <a:ext cx="12192000" cy="3677880"/>
          </a:xfrm>
          <a:prstGeom prst="rect">
            <a:avLst/>
          </a:prstGeom>
          <a:solidFill>
            <a:srgbClr val="4E85F7">
              <a:alpha val="6549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190068" y="1942295"/>
            <a:ext cx="9811864" cy="2798043"/>
            <a:chOff x="1014412" y="1813297"/>
            <a:chExt cx="9811864" cy="2798043"/>
          </a:xfrm>
        </p:grpSpPr>
        <p:sp>
          <p:nvSpPr>
            <p:cNvPr id="14" name="文本框 7"/>
            <p:cNvSpPr txBox="1"/>
            <p:nvPr/>
          </p:nvSpPr>
          <p:spPr>
            <a:xfrm>
              <a:off x="1014412" y="1813297"/>
              <a:ext cx="9811864" cy="1596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4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MYSQL</a:t>
              </a:r>
              <a:r>
                <a:rPr kumimoji="1" lang="zh-CN" altLang="en-US" sz="4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技术分享</a:t>
              </a:r>
              <a:endParaRPr kumimoji="1" lang="en-US" altLang="zh-CN" sz="4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  <a:p>
              <a:pPr algn="ctr">
                <a:lnSpc>
                  <a:spcPct val="150000"/>
                </a:lnSpc>
              </a:pPr>
              <a:r>
                <a:rPr kumimoji="1" lang="en-US" altLang="zh-CN" sz="2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2019</a:t>
              </a:r>
              <a:r>
                <a:rPr kumimoji="1" lang="zh-CN" altLang="en-US" sz="2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年</a:t>
              </a:r>
              <a:r>
                <a:rPr kumimoji="1" lang="en-US" altLang="zh-CN" sz="2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8</a:t>
              </a:r>
              <a:r>
                <a:rPr kumimoji="1" lang="zh-CN" altLang="en-US" sz="2400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月</a:t>
              </a:r>
              <a:endParaRPr kumimoji="1" lang="en-US" altLang="zh-CN" sz="2400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endParaRPr>
            </a:p>
          </p:txBody>
        </p:sp>
        <p:sp>
          <p:nvSpPr>
            <p:cNvPr id="15" name="文本框 1"/>
            <p:cNvSpPr txBox="1"/>
            <p:nvPr/>
          </p:nvSpPr>
          <p:spPr>
            <a:xfrm>
              <a:off x="1014412" y="4152432"/>
              <a:ext cx="9811864" cy="458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kumimoji="1" lang="zh-CN" altLang="en-US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rPr>
                <a:t>分享人 ： 王秋鹏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014413" y="3942128"/>
              <a:ext cx="98118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014413" y="3870692"/>
              <a:ext cx="9811863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417" y="-957523"/>
            <a:ext cx="3650701" cy="365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82433"/>
      </p:ext>
    </p:extLst>
  </p:cSld>
  <p:clrMapOvr>
    <a:masterClrMapping/>
  </p:clrMapOvr>
  <p:transition spd="slow">
    <p:checker/>
  </p:transition>
  <p:extLst>
    <p:ext uri="{E180D4A7-C9FB-4DFB-919C-405C955672EB}">
      <p14:showEvtLst xmlns:p14="http://schemas.microsoft.com/office/powerpoint/2010/main">
        <p14:playEvt time="0" objId="3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页类型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8B54BD-41EF-FC4D-9439-35C74F0540A5}"/>
              </a:ext>
            </a:extLst>
          </p:cNvPr>
          <p:cNvSpPr/>
          <p:nvPr/>
        </p:nvSpPr>
        <p:spPr>
          <a:xfrm>
            <a:off x="2693320" y="1360695"/>
            <a:ext cx="2904291" cy="6480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未分配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68F7FBC-FE56-CE42-B2EE-46CB46A31D2E}"/>
              </a:ext>
            </a:extLst>
          </p:cNvPr>
          <p:cNvSpPr/>
          <p:nvPr/>
        </p:nvSpPr>
        <p:spPr>
          <a:xfrm>
            <a:off x="2689200" y="1982654"/>
            <a:ext cx="2904291" cy="648044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Undo</a:t>
            </a:r>
            <a:r>
              <a:rPr kumimoji="1" lang="zh-CN" altLang="en-US" dirty="0"/>
              <a:t> 日志页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C4EBCEA-5DB2-5A4D-81EA-6CE7F8171A2D}"/>
              </a:ext>
            </a:extLst>
          </p:cNvPr>
          <p:cNvSpPr/>
          <p:nvPr/>
        </p:nvSpPr>
        <p:spPr>
          <a:xfrm>
            <a:off x="2689201" y="2604613"/>
            <a:ext cx="2904291" cy="64804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段信息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A99E3F-463A-0842-BB33-54DB74910FD7}"/>
              </a:ext>
            </a:extLst>
          </p:cNvPr>
          <p:cNvSpPr/>
          <p:nvPr/>
        </p:nvSpPr>
        <p:spPr>
          <a:xfrm>
            <a:off x="2689200" y="3295391"/>
            <a:ext cx="2904291" cy="64804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Insert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空闲列表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662CD03-C4A6-8A47-ADCC-7CDFEC7BD30A}"/>
              </a:ext>
            </a:extLst>
          </p:cNvPr>
          <p:cNvSpPr/>
          <p:nvPr/>
        </p:nvSpPr>
        <p:spPr>
          <a:xfrm>
            <a:off x="2689199" y="3960084"/>
            <a:ext cx="2904291" cy="648044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系统页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A28B31D-E236-B748-BA2E-1FA12F50E5BC}"/>
              </a:ext>
            </a:extLst>
          </p:cNvPr>
          <p:cNvSpPr/>
          <p:nvPr/>
        </p:nvSpPr>
        <p:spPr>
          <a:xfrm>
            <a:off x="2689199" y="4608128"/>
            <a:ext cx="2904291" cy="648044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表空间头部信息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EBA1AC-15CF-E440-8649-AEEA1CA48B1D}"/>
              </a:ext>
            </a:extLst>
          </p:cNvPr>
          <p:cNvSpPr/>
          <p:nvPr/>
        </p:nvSpPr>
        <p:spPr>
          <a:xfrm>
            <a:off x="2689199" y="5272821"/>
            <a:ext cx="2904291" cy="648044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索引页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B3E8FD3-821B-7C4E-BD32-06DAB7458F96}"/>
              </a:ext>
            </a:extLst>
          </p:cNvPr>
          <p:cNvSpPr/>
          <p:nvPr/>
        </p:nvSpPr>
        <p:spPr>
          <a:xfrm>
            <a:off x="2689198" y="5909115"/>
            <a:ext cx="2904291" cy="64804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。。。。。。</a:t>
            </a:r>
          </a:p>
        </p:txBody>
      </p:sp>
    </p:spTree>
    <p:extLst>
      <p:ext uri="{BB962C8B-B14F-4D97-AF65-F5344CB8AC3E}">
        <p14:creationId xmlns:p14="http://schemas.microsoft.com/office/powerpoint/2010/main" val="2529090756"/>
      </p:ext>
    </p:extLst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聚簇索引  辅助索引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6FF7092-9EE5-5448-98FB-9A0E3AA30FFB}"/>
              </a:ext>
            </a:extLst>
          </p:cNvPr>
          <p:cNvSpPr txBox="1"/>
          <p:nvPr/>
        </p:nvSpPr>
        <p:spPr>
          <a:xfrm>
            <a:off x="580768" y="185351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记录即索引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0876A5-6437-8242-BE32-0520F84EFDB6}"/>
              </a:ext>
            </a:extLst>
          </p:cNvPr>
          <p:cNvSpPr txBox="1"/>
          <p:nvPr/>
        </p:nvSpPr>
        <p:spPr>
          <a:xfrm>
            <a:off x="716692" y="3496962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索引     </a:t>
            </a:r>
            <a:r>
              <a:rPr kumimoji="1" lang="en-US" altLang="zh-CN" dirty="0"/>
              <a:t>+</a:t>
            </a:r>
            <a:r>
              <a:rPr kumimoji="1" lang="zh-CN" altLang="en-US" dirty="0"/>
              <a:t>  主键</a:t>
            </a:r>
          </a:p>
        </p:txBody>
      </p:sp>
    </p:spTree>
    <p:extLst>
      <p:ext uri="{BB962C8B-B14F-4D97-AF65-F5344CB8AC3E}">
        <p14:creationId xmlns:p14="http://schemas.microsoft.com/office/powerpoint/2010/main" val="2286399537"/>
      </p:ext>
    </p:extLst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表空间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41ADA3-F76F-B549-8427-8760982F23ED}"/>
              </a:ext>
            </a:extLst>
          </p:cNvPr>
          <p:cNvSpPr txBox="1"/>
          <p:nvPr/>
        </p:nvSpPr>
        <p:spPr>
          <a:xfrm>
            <a:off x="1124465" y="138395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一切皆文件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DE8AE5E-CEAA-024D-BC4C-0F176282B29B}"/>
              </a:ext>
            </a:extLst>
          </p:cNvPr>
          <p:cNvSpPr txBox="1"/>
          <p:nvPr/>
        </p:nvSpPr>
        <p:spPr>
          <a:xfrm>
            <a:off x="1087395" y="226128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系统表空间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6A4EE2-9C08-0840-A4FD-FBDECD1120D4}"/>
              </a:ext>
            </a:extLst>
          </p:cNvPr>
          <p:cNvSpPr txBox="1"/>
          <p:nvPr/>
        </p:nvSpPr>
        <p:spPr>
          <a:xfrm>
            <a:off x="1186249" y="320040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独立表空间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D095F17-3569-D94A-925A-E03BB0138459}"/>
              </a:ext>
            </a:extLst>
          </p:cNvPr>
          <p:cNvSpPr txBox="1"/>
          <p:nvPr/>
        </p:nvSpPr>
        <p:spPr>
          <a:xfrm>
            <a:off x="1272746" y="3991232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Frm</a:t>
            </a:r>
            <a:r>
              <a:rPr kumimoji="1" lang="zh-CN" altLang="en-US" dirty="0"/>
              <a:t>文件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C0A2E3-59C5-4648-B66F-8FE15BB4B965}"/>
              </a:ext>
            </a:extLst>
          </p:cNvPr>
          <p:cNvSpPr txBox="1"/>
          <p:nvPr/>
        </p:nvSpPr>
        <p:spPr>
          <a:xfrm>
            <a:off x="1322173" y="4596714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Ibd</a:t>
            </a:r>
            <a:r>
              <a:rPr kumimoji="1" lang="zh-CN" altLang="en-US" dirty="0"/>
              <a:t>文件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E7A626B-9031-174D-BACE-61D2B926D3D7}"/>
              </a:ext>
            </a:extLst>
          </p:cNvPr>
          <p:cNvSpPr txBox="1"/>
          <p:nvPr/>
        </p:nvSpPr>
        <p:spPr>
          <a:xfrm>
            <a:off x="1433384" y="5436973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Drop</a:t>
            </a:r>
            <a:r>
              <a:rPr kumimoji="1" lang="zh-CN" altLang="en-US" dirty="0"/>
              <a:t> 表</a:t>
            </a:r>
          </a:p>
        </p:txBody>
      </p:sp>
    </p:spTree>
    <p:extLst>
      <p:ext uri="{BB962C8B-B14F-4D97-AF65-F5344CB8AC3E}">
        <p14:creationId xmlns:p14="http://schemas.microsoft.com/office/powerpoint/2010/main" val="2380222800"/>
      </p:ext>
    </p:extLst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表空间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537B54E-478F-AF44-932D-DFB20C2955A0}"/>
              </a:ext>
            </a:extLst>
          </p:cNvPr>
          <p:cNvSpPr txBox="1"/>
          <p:nvPr/>
        </p:nvSpPr>
        <p:spPr>
          <a:xfrm>
            <a:off x="778476" y="1729946"/>
            <a:ext cx="8627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  页号</a:t>
            </a:r>
            <a:r>
              <a:rPr kumimoji="1" lang="en-US" altLang="zh-CN" dirty="0"/>
              <a:t>4</a:t>
            </a:r>
            <a:r>
              <a:rPr kumimoji="1" lang="zh-CN" altLang="en-US" dirty="0"/>
              <a:t>字节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2</a:t>
            </a:r>
            <a:r>
              <a:rPr kumimoji="1" lang="zh-CN" altLang="en-US" dirty="0"/>
              <a:t>*</a:t>
            </a:r>
            <a:r>
              <a:rPr kumimoji="1" lang="en-US" altLang="zh-CN" dirty="0"/>
              <a:t>32</a:t>
            </a:r>
            <a:r>
              <a:rPr kumimoji="1" lang="zh-CN" altLang="en-US" dirty="0"/>
              <a:t>方 个页 * </a:t>
            </a:r>
            <a:r>
              <a:rPr kumimoji="1" lang="en-US" altLang="zh-CN" dirty="0"/>
              <a:t>16kb</a:t>
            </a:r>
            <a:r>
              <a:rPr kumimoji="1" lang="zh-CN" altLang="en-US" dirty="0"/>
              <a:t> </a:t>
            </a:r>
            <a:r>
              <a:rPr kumimoji="1" lang="en-US" altLang="zh-CN" dirty="0"/>
              <a:t>=64TB</a:t>
            </a:r>
            <a:r>
              <a:rPr kumimoji="1" lang="zh-CN" altLang="en-US" dirty="0"/>
              <a:t>  理论上一般表空间可以</a:t>
            </a:r>
            <a:r>
              <a:rPr kumimoji="1" lang="en-US" altLang="zh-CN" dirty="0"/>
              <a:t>64TB</a:t>
            </a:r>
            <a:r>
              <a:rPr kumimoji="1" lang="zh-CN" altLang="en-US" dirty="0"/>
              <a:t>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3028DE3-22C9-9D4A-84BD-B4AB4E62935B}"/>
              </a:ext>
            </a:extLst>
          </p:cNvPr>
          <p:cNvSpPr txBox="1"/>
          <p:nvPr/>
        </p:nvSpPr>
        <p:spPr>
          <a:xfrm>
            <a:off x="852616" y="2557849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Group</a:t>
            </a:r>
            <a:r>
              <a:rPr kumimoji="1" lang="zh-CN" altLang="en-US" dirty="0"/>
              <a:t>  </a:t>
            </a:r>
            <a:r>
              <a:rPr kumimoji="1" lang="en-US" altLang="zh-CN" dirty="0"/>
              <a:t>256</a:t>
            </a:r>
            <a:r>
              <a:rPr kumimoji="1" lang="zh-CN" altLang="en-US" dirty="0"/>
              <a:t>个</a:t>
            </a:r>
            <a:r>
              <a:rPr kumimoji="1" lang="en-US" altLang="zh-CN" dirty="0"/>
              <a:t>extent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400EC5A-7CBC-964F-A912-825A54EF0D18}"/>
              </a:ext>
            </a:extLst>
          </p:cNvPr>
          <p:cNvSpPr txBox="1"/>
          <p:nvPr/>
        </p:nvSpPr>
        <p:spPr>
          <a:xfrm>
            <a:off x="889686" y="3200400"/>
            <a:ext cx="2236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Extent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1MB</a:t>
            </a:r>
            <a:r>
              <a:rPr kumimoji="1" lang="zh-CN" altLang="en-US" dirty="0"/>
              <a:t> </a:t>
            </a:r>
            <a:r>
              <a:rPr kumimoji="1" lang="en-US" altLang="zh-CN" dirty="0"/>
              <a:t>64</a:t>
            </a:r>
            <a:r>
              <a:rPr kumimoji="1" lang="zh-CN" altLang="en-US" dirty="0"/>
              <a:t>个页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1FC3E7D-28C3-F14F-8AEE-74181F0A42EA}"/>
              </a:ext>
            </a:extLst>
          </p:cNvPr>
          <p:cNvSpPr txBox="1"/>
          <p:nvPr/>
        </p:nvSpPr>
        <p:spPr>
          <a:xfrm>
            <a:off x="889686" y="4028303"/>
            <a:ext cx="88665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Extent</a:t>
            </a:r>
            <a:r>
              <a:rPr kumimoji="1" lang="zh-CN" altLang="en-US" dirty="0"/>
              <a:t> 引入是为了分配页的地址的连续性，减少随机</a:t>
            </a:r>
            <a:r>
              <a:rPr kumimoji="1" lang="en-US" altLang="zh-CN" dirty="0"/>
              <a:t>I/O</a:t>
            </a:r>
            <a:r>
              <a:rPr kumimoji="1" lang="zh-CN" altLang="en-US" dirty="0"/>
              <a:t>，一个区物理上连续的</a:t>
            </a:r>
            <a:r>
              <a:rPr kumimoji="1" lang="en-US" altLang="zh-CN" dirty="0"/>
              <a:t>64</a:t>
            </a:r>
            <a:r>
              <a:rPr kumimoji="1" lang="zh-CN" altLang="en-US" dirty="0"/>
              <a:t>个页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BFD7BCE-B306-A040-8D5C-179CE60C29CA}"/>
              </a:ext>
            </a:extLst>
          </p:cNvPr>
          <p:cNvSpPr txBox="1"/>
          <p:nvPr/>
        </p:nvSpPr>
        <p:spPr>
          <a:xfrm>
            <a:off x="889686" y="4744995"/>
            <a:ext cx="562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Segment</a:t>
            </a:r>
            <a:r>
              <a:rPr kumimoji="1" lang="zh-CN" altLang="en-US" dirty="0"/>
              <a:t> 段， 叶子节点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  和 非叶子节点</a:t>
            </a:r>
            <a:r>
              <a:rPr kumimoji="1" lang="en-US" altLang="zh-CN" dirty="0"/>
              <a:t>extent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3B9B523-999F-FD4F-853E-CBD4A45F7E50}"/>
              </a:ext>
            </a:extLst>
          </p:cNvPr>
          <p:cNvSpPr txBox="1"/>
          <p:nvPr/>
        </p:nvSpPr>
        <p:spPr>
          <a:xfrm>
            <a:off x="1050324" y="5449330"/>
            <a:ext cx="5686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一个索引 两个段  一个非叶子节点段，一个叶子节点段</a:t>
            </a:r>
          </a:p>
        </p:txBody>
      </p:sp>
    </p:spTree>
    <p:extLst>
      <p:ext uri="{BB962C8B-B14F-4D97-AF65-F5344CB8AC3E}">
        <p14:creationId xmlns:p14="http://schemas.microsoft.com/office/powerpoint/2010/main" val="3602978142"/>
      </p:ext>
    </p:extLst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表空间关系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91806E-12A4-C846-BF5B-765E8DB7B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5" y="1255428"/>
            <a:ext cx="9863081" cy="5602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20830"/>
      </p:ext>
    </p:extLst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连接原理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3C7BF1-167E-C24A-903D-23FE419734B5}"/>
              </a:ext>
            </a:extLst>
          </p:cNvPr>
          <p:cNvSpPr txBox="1"/>
          <p:nvPr/>
        </p:nvSpPr>
        <p:spPr>
          <a:xfrm>
            <a:off x="902043" y="1940011"/>
            <a:ext cx="1109791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for</a:t>
            </a:r>
            <a:r>
              <a:rPr lang="en" altLang="zh-CN" dirty="0"/>
              <a:t> each row </a:t>
            </a:r>
            <a:r>
              <a:rPr lang="en" altLang="zh-CN" b="1" dirty="0"/>
              <a:t>in</a:t>
            </a:r>
            <a:r>
              <a:rPr lang="en" altLang="zh-CN" dirty="0"/>
              <a:t> t1 { #</a:t>
            </a:r>
            <a:r>
              <a:rPr lang="zh-CN" altLang="en-US" dirty="0"/>
              <a:t>此处表示遍历满足对</a:t>
            </a:r>
            <a:r>
              <a:rPr lang="en" altLang="zh-CN" dirty="0"/>
              <a:t>t1</a:t>
            </a:r>
            <a:r>
              <a:rPr lang="zh-CN" altLang="en-US" dirty="0"/>
              <a:t>单表查询结果集中的每一条记录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</a:t>
            </a:r>
            <a:r>
              <a:rPr lang="en" altLang="zh-CN" b="1" dirty="0"/>
              <a:t>for</a:t>
            </a:r>
            <a:r>
              <a:rPr lang="en" altLang="zh-CN" dirty="0"/>
              <a:t> each row </a:t>
            </a:r>
            <a:r>
              <a:rPr lang="en" altLang="zh-CN" b="1" dirty="0"/>
              <a:t>in</a:t>
            </a:r>
            <a:r>
              <a:rPr lang="en" altLang="zh-CN" dirty="0"/>
              <a:t> t2 { #</a:t>
            </a:r>
            <a:r>
              <a:rPr lang="zh-CN" altLang="en-US" dirty="0"/>
              <a:t>此处表示对于某条</a:t>
            </a:r>
            <a:r>
              <a:rPr lang="en" altLang="zh-CN" dirty="0"/>
              <a:t>t1</a:t>
            </a:r>
            <a:r>
              <a:rPr lang="zh-CN" altLang="en-US" dirty="0"/>
              <a:t>表的记录来说，遍历满足对</a:t>
            </a:r>
            <a:r>
              <a:rPr lang="en" altLang="zh-CN" dirty="0"/>
              <a:t>t2</a:t>
            </a:r>
            <a:r>
              <a:rPr lang="zh-CN" altLang="en-US" dirty="0"/>
              <a:t>单表查询结果集中的每一条记录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               </a:t>
            </a:r>
            <a:r>
              <a:rPr lang="en" altLang="zh-CN" b="1" dirty="0"/>
              <a:t>for</a:t>
            </a:r>
            <a:r>
              <a:rPr lang="en" altLang="zh-CN" dirty="0"/>
              <a:t> each row </a:t>
            </a:r>
            <a:r>
              <a:rPr lang="en" altLang="zh-CN" b="1" dirty="0"/>
              <a:t>in</a:t>
            </a:r>
            <a:r>
              <a:rPr lang="en" altLang="zh-CN" dirty="0"/>
              <a:t> t3 { #</a:t>
            </a:r>
            <a:r>
              <a:rPr lang="zh-CN" altLang="en-US" dirty="0"/>
              <a:t>此处表示对于某条</a:t>
            </a:r>
            <a:r>
              <a:rPr lang="en" altLang="zh-CN" dirty="0"/>
              <a:t>t1</a:t>
            </a:r>
            <a:r>
              <a:rPr lang="zh-CN" altLang="en-US" dirty="0"/>
              <a:t>和</a:t>
            </a:r>
            <a:r>
              <a:rPr lang="en" altLang="zh-CN" dirty="0"/>
              <a:t>t2</a:t>
            </a:r>
            <a:r>
              <a:rPr lang="zh-CN" altLang="en-US" dirty="0"/>
              <a:t>表的记录组合来说，对</a:t>
            </a:r>
            <a:r>
              <a:rPr lang="en" altLang="zh-CN" dirty="0"/>
              <a:t>t3</a:t>
            </a:r>
            <a:r>
              <a:rPr lang="zh-CN" altLang="en-US" dirty="0"/>
              <a:t>表进行单表查询 </a:t>
            </a:r>
            <a:endParaRPr lang="en-US" altLang="zh-CN" dirty="0"/>
          </a:p>
          <a:p>
            <a:r>
              <a:rPr lang="zh-CN" altLang="en-US" b="1" dirty="0"/>
              <a:t>                          </a:t>
            </a:r>
            <a:r>
              <a:rPr lang="en" altLang="zh-CN" b="1" dirty="0"/>
              <a:t>if</a:t>
            </a:r>
            <a:r>
              <a:rPr lang="en" altLang="zh-CN" dirty="0"/>
              <a:t> row satisfies join conditions, send to client</a:t>
            </a:r>
          </a:p>
          <a:p>
            <a:r>
              <a:rPr lang="zh-CN" altLang="en-US" dirty="0"/>
              <a:t>               </a:t>
            </a:r>
            <a:r>
              <a:rPr lang="en" altLang="zh-CN" dirty="0"/>
              <a:t> }</a:t>
            </a:r>
          </a:p>
          <a:p>
            <a:r>
              <a:rPr lang="zh-CN" altLang="en-US" dirty="0"/>
              <a:t>         </a:t>
            </a:r>
            <a:r>
              <a:rPr lang="en" altLang="zh-CN" dirty="0"/>
              <a:t> }</a:t>
            </a:r>
          </a:p>
          <a:p>
            <a:r>
              <a:rPr lang="en" altLang="zh-CN" dirty="0"/>
              <a:t> }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4848203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Join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buffer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D9BB4A-D233-8648-A405-4A889116F574}"/>
              </a:ext>
            </a:extLst>
          </p:cNvPr>
          <p:cNvSpPr txBox="1"/>
          <p:nvPr/>
        </p:nvSpPr>
        <p:spPr>
          <a:xfrm>
            <a:off x="407773" y="1791730"/>
            <a:ext cx="2928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/>
              <a:t>Block Nested-Loop Join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1CDC9CD-68E0-B74B-B04D-1DA12FA0D4B1}"/>
              </a:ext>
            </a:extLst>
          </p:cNvPr>
          <p:cNvSpPr txBox="1"/>
          <p:nvPr/>
        </p:nvSpPr>
        <p:spPr>
          <a:xfrm>
            <a:off x="457200" y="2817343"/>
            <a:ext cx="1927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dirty="0" err="1"/>
              <a:t>join_buffer_size</a:t>
            </a:r>
            <a:endParaRPr lang="en" altLang="zh-CN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BF4E08-7F37-E144-8BD5-D644208DD431}"/>
              </a:ext>
            </a:extLst>
          </p:cNvPr>
          <p:cNvSpPr txBox="1"/>
          <p:nvPr/>
        </p:nvSpPr>
        <p:spPr>
          <a:xfrm>
            <a:off x="543697" y="3756454"/>
            <a:ext cx="6968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Select</a:t>
            </a:r>
            <a:r>
              <a:rPr kumimoji="1" lang="zh-CN" altLang="en-US" dirty="0"/>
              <a:t> *  占用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size</a:t>
            </a:r>
            <a:r>
              <a:rPr kumimoji="1" lang="zh-CN" altLang="en-US" dirty="0"/>
              <a:t>，减少了加载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中记录的数量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5F3608-CC72-E44B-AB83-E0434CA8ABAC}"/>
              </a:ext>
            </a:extLst>
          </p:cNvPr>
          <p:cNvSpPr txBox="1"/>
          <p:nvPr/>
        </p:nvSpPr>
        <p:spPr>
          <a:xfrm>
            <a:off x="543697" y="4547286"/>
            <a:ext cx="373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被驱动表也能放到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中吗？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65076E-4664-DD4A-93CB-EFDDDFAD3077}"/>
              </a:ext>
            </a:extLst>
          </p:cNvPr>
          <p:cNvSpPr txBox="1"/>
          <p:nvPr/>
        </p:nvSpPr>
        <p:spPr>
          <a:xfrm>
            <a:off x="678611" y="5440392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小表驱动表</a:t>
            </a:r>
          </a:p>
        </p:txBody>
      </p:sp>
    </p:spTree>
    <p:extLst>
      <p:ext uri="{BB962C8B-B14F-4D97-AF65-F5344CB8AC3E}">
        <p14:creationId xmlns:p14="http://schemas.microsoft.com/office/powerpoint/2010/main" val="3279818181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基于成本的优化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CC0138-FF0A-D64D-917F-10FCD9AEDB0D}"/>
              </a:ext>
            </a:extLst>
          </p:cNvPr>
          <p:cNvSpPr txBox="1"/>
          <p:nvPr/>
        </p:nvSpPr>
        <p:spPr>
          <a:xfrm>
            <a:off x="469557" y="1767016"/>
            <a:ext cx="2074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查看表的统计信息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0F2D31-11CD-8147-B2B0-8C730CE7ABF9}"/>
              </a:ext>
            </a:extLst>
          </p:cNvPr>
          <p:cNvSpPr txBox="1"/>
          <p:nvPr/>
        </p:nvSpPr>
        <p:spPr>
          <a:xfrm>
            <a:off x="2792627" y="1804086"/>
            <a:ext cx="4557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SHOW TABLE STATUS LIKE </a:t>
            </a:r>
            <a:r>
              <a:rPr lang="zh-CN" altLang="en-US" dirty="0"/>
              <a:t> </a:t>
            </a:r>
            <a:r>
              <a:rPr lang="en-US" altLang="zh-CN" dirty="0" err="1"/>
              <a:t>table_name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2710689059"/>
      </p:ext>
    </p:extLst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表信息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81A8D7F9-871A-0242-B022-BF88A005FE1E}"/>
              </a:ext>
            </a:extLst>
          </p:cNvPr>
          <p:cNvSpPr/>
          <p:nvPr/>
        </p:nvSpPr>
        <p:spPr>
          <a:xfrm>
            <a:off x="593124" y="1248031"/>
            <a:ext cx="8550876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mysql&gt; show table status  like 'table_row%' \G;</a:t>
            </a:r>
          </a:p>
          <a:p>
            <a:r>
              <a:rPr lang="zh-CN" altLang="en-US" dirty="0"/>
              <a:t>*************************** 1. row ***************************</a:t>
            </a:r>
          </a:p>
          <a:p>
            <a:r>
              <a:rPr lang="zh-CN" altLang="en-US" dirty="0"/>
              <a:t>           Name: table_row</a:t>
            </a:r>
          </a:p>
          <a:p>
            <a:r>
              <a:rPr lang="zh-CN" altLang="en-US" dirty="0"/>
              <a:t>         Engine: InnoDB</a:t>
            </a:r>
          </a:p>
          <a:p>
            <a:r>
              <a:rPr lang="zh-CN" altLang="en-US" dirty="0"/>
              <a:t>        Version: 10</a:t>
            </a:r>
          </a:p>
          <a:p>
            <a:r>
              <a:rPr lang="zh-CN" altLang="en-US" dirty="0"/>
              <a:t>     Row_format: Dynamic</a:t>
            </a:r>
          </a:p>
          <a:p>
            <a:r>
              <a:rPr lang="zh-CN" altLang="en-US" dirty="0"/>
              <a:t>           Rows: 100259</a:t>
            </a:r>
          </a:p>
          <a:p>
            <a:r>
              <a:rPr lang="zh-CN" altLang="en-US" dirty="0"/>
              <a:t> Avg_row_length: 36</a:t>
            </a:r>
          </a:p>
          <a:p>
            <a:r>
              <a:rPr lang="zh-CN" altLang="en-US" dirty="0"/>
              <a:t>    Data_length: 3686400</a:t>
            </a:r>
          </a:p>
          <a:p>
            <a:r>
              <a:rPr lang="zh-CN" altLang="en-US" dirty="0"/>
              <a:t>Max_data_length: 0</a:t>
            </a:r>
          </a:p>
          <a:p>
            <a:r>
              <a:rPr lang="zh-CN" altLang="en-US" dirty="0"/>
              <a:t>   Index_length: 2637824</a:t>
            </a:r>
          </a:p>
          <a:p>
            <a:r>
              <a:rPr lang="zh-CN" altLang="en-US" dirty="0"/>
              <a:t>      Data_free: 2097152</a:t>
            </a:r>
          </a:p>
          <a:p>
            <a:r>
              <a:rPr lang="zh-CN" altLang="en-US" dirty="0"/>
              <a:t> Auto_increment: 100001</a:t>
            </a:r>
          </a:p>
          <a:p>
            <a:r>
              <a:rPr lang="zh-CN" altLang="en-US" dirty="0"/>
              <a:t>    Create_time: 2019-08-20 19:42:22</a:t>
            </a:r>
          </a:p>
          <a:p>
            <a:r>
              <a:rPr lang="zh-CN" altLang="en-US" dirty="0"/>
              <a:t>    Update_time: NULL</a:t>
            </a:r>
          </a:p>
          <a:p>
            <a:r>
              <a:rPr lang="zh-CN" altLang="en-US" dirty="0"/>
              <a:t>     Check_time: NULL</a:t>
            </a:r>
          </a:p>
          <a:p>
            <a:r>
              <a:rPr lang="zh-CN" altLang="en-US" dirty="0"/>
              <a:t>      Collation: latin1_swedish_ci</a:t>
            </a:r>
          </a:p>
          <a:p>
            <a:r>
              <a:rPr lang="zh-CN" altLang="en-US" dirty="0"/>
              <a:t>       Checksum: NULL</a:t>
            </a:r>
          </a:p>
          <a:p>
            <a:r>
              <a:rPr lang="zh-CN" altLang="en-US" dirty="0"/>
              <a:t> Create_options:</a:t>
            </a:r>
          </a:p>
          <a:p>
            <a:r>
              <a:rPr lang="zh-CN" altLang="en-US" dirty="0"/>
              <a:t>        Comment:</a:t>
            </a:r>
          </a:p>
          <a:p>
            <a:r>
              <a:rPr lang="zh-CN" altLang="en-US" dirty="0"/>
              <a:t>1 row in set (0.01 sec)</a:t>
            </a:r>
          </a:p>
        </p:txBody>
      </p:sp>
    </p:spTree>
    <p:extLst>
      <p:ext uri="{BB962C8B-B14F-4D97-AF65-F5344CB8AC3E}">
        <p14:creationId xmlns:p14="http://schemas.microsoft.com/office/powerpoint/2010/main" val="3444064537"/>
      </p:ext>
    </p:extLst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表信息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D63734F-B77E-9F4F-8F48-B4C52DC4EF2E}"/>
              </a:ext>
            </a:extLst>
          </p:cNvPr>
          <p:cNvSpPr txBox="1"/>
          <p:nvPr/>
        </p:nvSpPr>
        <p:spPr>
          <a:xfrm>
            <a:off x="840259" y="1507524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代表 统计的行数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93D56E1-CB12-AA46-AA81-6C19666989ED}"/>
              </a:ext>
            </a:extLst>
          </p:cNvPr>
          <p:cNvSpPr txBox="1"/>
          <p:nvPr/>
        </p:nvSpPr>
        <p:spPr>
          <a:xfrm>
            <a:off x="840259" y="2335427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Data_Length</a:t>
            </a:r>
            <a:r>
              <a:rPr kumimoji="1" lang="zh-CN" altLang="en-US" dirty="0"/>
              <a:t>  代表数据文件的大小 </a:t>
            </a:r>
            <a:r>
              <a:rPr kumimoji="1" lang="en-US" altLang="zh-CN" dirty="0"/>
              <a:t>=</a:t>
            </a:r>
            <a:r>
              <a:rPr kumimoji="1" lang="zh-CN" altLang="en-US" dirty="0"/>
              <a:t> 页数 * </a:t>
            </a:r>
            <a:r>
              <a:rPr kumimoji="1" lang="en-US" altLang="zh-CN" dirty="0"/>
              <a:t>16</a:t>
            </a:r>
            <a:r>
              <a:rPr kumimoji="1" lang="zh-CN" altLang="en-US" dirty="0"/>
              <a:t> * </a:t>
            </a:r>
            <a:r>
              <a:rPr kumimoji="1" lang="en-US" altLang="zh-CN" dirty="0"/>
              <a:t>1024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EBD6CD2-00E9-A048-B230-AC18375E52A7}"/>
              </a:ext>
            </a:extLst>
          </p:cNvPr>
          <p:cNvSpPr txBox="1"/>
          <p:nvPr/>
        </p:nvSpPr>
        <p:spPr>
          <a:xfrm>
            <a:off x="691978" y="3027405"/>
            <a:ext cx="8626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</a:t>
            </a:r>
            <a:r>
              <a:rPr kumimoji="1" lang="en-US" altLang="zh-CN" dirty="0"/>
              <a:t>example</a:t>
            </a:r>
            <a:r>
              <a:rPr kumimoji="1" lang="zh-CN" altLang="en-US" dirty="0"/>
              <a:t>： </a:t>
            </a:r>
            <a:r>
              <a:rPr lang="zh-CN" altLang="en-US" dirty="0"/>
              <a:t>3686400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1024</a:t>
            </a:r>
            <a:r>
              <a:rPr lang="zh-CN" altLang="en-US" dirty="0"/>
              <a:t> * </a:t>
            </a:r>
            <a:r>
              <a:rPr lang="en-US" altLang="zh-CN" dirty="0"/>
              <a:t>16</a:t>
            </a:r>
            <a:r>
              <a:rPr lang="zh-CN" altLang="en-US" dirty="0"/>
              <a:t> * </a:t>
            </a:r>
            <a:r>
              <a:rPr lang="en-US" altLang="zh-CN" dirty="0"/>
              <a:t>225</a:t>
            </a:r>
            <a:r>
              <a:rPr lang="zh-CN" altLang="en-US" dirty="0"/>
              <a:t>   所以这个表的聚簇索引占用</a:t>
            </a:r>
            <a:r>
              <a:rPr lang="en-US" altLang="zh-CN" dirty="0"/>
              <a:t>225</a:t>
            </a:r>
            <a:r>
              <a:rPr lang="zh-CN" altLang="en-US" dirty="0"/>
              <a:t>个数据页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90C37E-95C5-294A-8534-0C8650FAB491}"/>
              </a:ext>
            </a:extLst>
          </p:cNvPr>
          <p:cNvSpPr txBox="1"/>
          <p:nvPr/>
        </p:nvSpPr>
        <p:spPr>
          <a:xfrm>
            <a:off x="902043" y="3855308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index dive</a:t>
            </a:r>
            <a:r>
              <a:rPr lang="zh-CN" altLang="en-US" dirty="0"/>
              <a:t> 概念</a:t>
            </a:r>
            <a:endParaRPr lang="en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9A843B1-8493-C54C-B77B-256E2A134352}"/>
              </a:ext>
            </a:extLst>
          </p:cNvPr>
          <p:cNvSpPr txBox="1"/>
          <p:nvPr/>
        </p:nvSpPr>
        <p:spPr>
          <a:xfrm>
            <a:off x="902044" y="4485736"/>
            <a:ext cx="40035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 err="1"/>
              <a:t>mysql</a:t>
            </a:r>
            <a:r>
              <a:rPr kumimoji="1" lang="en" altLang="zh-CN" dirty="0"/>
              <a:t>&gt; show variables like '%dive%';</a:t>
            </a:r>
          </a:p>
          <a:p>
            <a:r>
              <a:rPr kumimoji="1" lang="en" altLang="zh-CN" dirty="0"/>
              <a:t>+---------------------------+-------+</a:t>
            </a:r>
          </a:p>
          <a:p>
            <a:r>
              <a:rPr kumimoji="1" lang="en" altLang="zh-CN" dirty="0"/>
              <a:t>| </a:t>
            </a:r>
            <a:r>
              <a:rPr kumimoji="1" lang="en" altLang="zh-CN" dirty="0" err="1"/>
              <a:t>Variable_name</a:t>
            </a:r>
            <a:r>
              <a:rPr kumimoji="1" lang="en" altLang="zh-CN" dirty="0"/>
              <a:t>             | Value |</a:t>
            </a:r>
          </a:p>
          <a:p>
            <a:r>
              <a:rPr kumimoji="1" lang="en" altLang="zh-CN" dirty="0"/>
              <a:t>+---------------------------+-------+</a:t>
            </a:r>
          </a:p>
          <a:p>
            <a:r>
              <a:rPr kumimoji="1" lang="en" altLang="zh-CN" dirty="0"/>
              <a:t>| </a:t>
            </a:r>
            <a:r>
              <a:rPr kumimoji="1" lang="en" altLang="zh-CN" dirty="0" err="1"/>
              <a:t>eq_range_index_dive_limit</a:t>
            </a:r>
            <a:r>
              <a:rPr kumimoji="1" lang="en" altLang="zh-CN" dirty="0"/>
              <a:t> | 200   |</a:t>
            </a:r>
          </a:p>
          <a:p>
            <a:r>
              <a:rPr kumimoji="1" lang="en" altLang="zh-CN" dirty="0"/>
              <a:t>+---------------------------+-------+</a:t>
            </a:r>
          </a:p>
          <a:p>
            <a:r>
              <a:rPr kumimoji="1" lang="en" altLang="zh-CN" dirty="0"/>
              <a:t>1 row in set (0.01 sec)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945728"/>
      </p:ext>
    </p:extLst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技术体系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0F44F96-C546-624B-928D-A79C2A960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92400"/>
            <a:ext cx="8243239" cy="548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016431"/>
      </p:ext>
    </p:extLst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索引统计信息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3962BA2-4DBB-D642-B3AC-64EBE4C970C4}"/>
              </a:ext>
            </a:extLst>
          </p:cNvPr>
          <p:cNvSpPr txBox="1"/>
          <p:nvPr/>
        </p:nvSpPr>
        <p:spPr>
          <a:xfrm>
            <a:off x="271849" y="144574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index from  </a:t>
            </a:r>
            <a:r>
              <a:rPr kumimoji="1" lang="en-US" altLang="zh-CN" dirty="0"/>
              <a:t>test</a:t>
            </a:r>
            <a:r>
              <a:rPr kumimoji="1" lang="en" altLang="zh-CN" dirty="0"/>
              <a:t>;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265E2-9361-E446-8306-33AE697172AD}"/>
              </a:ext>
            </a:extLst>
          </p:cNvPr>
          <p:cNvSpPr txBox="1"/>
          <p:nvPr/>
        </p:nvSpPr>
        <p:spPr>
          <a:xfrm>
            <a:off x="321276" y="2113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5643DB-A934-BD47-A5DC-5372BF24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82535"/>
            <a:ext cx="12192000" cy="209293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48CBB4-F773-AB47-84A2-ECCEB1A2B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44995"/>
            <a:ext cx="9398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10715"/>
      </p:ext>
    </p:extLst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索引统计信息如何收集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265E2-9361-E446-8306-33AE697172AD}"/>
              </a:ext>
            </a:extLst>
          </p:cNvPr>
          <p:cNvSpPr txBox="1"/>
          <p:nvPr/>
        </p:nvSpPr>
        <p:spPr>
          <a:xfrm>
            <a:off x="321276" y="2113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685A493-5ADB-6049-9B14-CDF98B1C0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1" y="1422400"/>
            <a:ext cx="5816600" cy="20066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C714AD4-D927-7B4B-B28D-B641F4711DDE}"/>
              </a:ext>
            </a:extLst>
          </p:cNvPr>
          <p:cNvSpPr txBox="1"/>
          <p:nvPr/>
        </p:nvSpPr>
        <p:spPr>
          <a:xfrm>
            <a:off x="457200" y="3805881"/>
            <a:ext cx="2997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表统计信息、索引统计信息</a:t>
            </a:r>
          </a:p>
        </p:txBody>
      </p:sp>
    </p:spTree>
    <p:extLst>
      <p:ext uri="{BB962C8B-B14F-4D97-AF65-F5344CB8AC3E}">
        <p14:creationId xmlns:p14="http://schemas.microsoft.com/office/powerpoint/2010/main" val="813490970"/>
      </p:ext>
    </p:extLst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索引统计信息如何收集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265E2-9361-E446-8306-33AE697172AD}"/>
              </a:ext>
            </a:extLst>
          </p:cNvPr>
          <p:cNvSpPr txBox="1"/>
          <p:nvPr/>
        </p:nvSpPr>
        <p:spPr>
          <a:xfrm>
            <a:off x="321276" y="2113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62178D9-0E2E-B940-AF8F-D79FB6A01F48}"/>
              </a:ext>
            </a:extLst>
          </p:cNvPr>
          <p:cNvSpPr txBox="1"/>
          <p:nvPr/>
        </p:nvSpPr>
        <p:spPr>
          <a:xfrm>
            <a:off x="383059" y="1408670"/>
            <a:ext cx="1382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表统计信息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69D2FC-4E83-284D-A6E8-BACC32838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2"/>
            <a:ext cx="12192000" cy="54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815685"/>
      </p:ext>
    </p:extLst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索引统计信息如何收集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265E2-9361-E446-8306-33AE697172AD}"/>
              </a:ext>
            </a:extLst>
          </p:cNvPr>
          <p:cNvSpPr txBox="1"/>
          <p:nvPr/>
        </p:nvSpPr>
        <p:spPr>
          <a:xfrm>
            <a:off x="321276" y="2113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E05DEEC-43DA-5B4E-B029-911BC8ED2ED4}"/>
              </a:ext>
            </a:extLst>
          </p:cNvPr>
          <p:cNvSpPr txBox="1"/>
          <p:nvPr/>
        </p:nvSpPr>
        <p:spPr>
          <a:xfrm>
            <a:off x="222422" y="1346886"/>
            <a:ext cx="2787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索引统计信息 </a:t>
            </a:r>
            <a:r>
              <a:rPr kumimoji="1" lang="en-US" altLang="zh-CN" dirty="0"/>
              <a:t>---</a:t>
            </a:r>
            <a:r>
              <a:rPr kumimoji="1" lang="zh-CN" altLang="en-US" dirty="0"/>
              <a:t>采样统计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5D64165-C2B0-4248-AE22-89C20951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0931"/>
            <a:ext cx="12192000" cy="419724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ACD9FB98-E78E-A145-B601-77EA61CF168C}"/>
              </a:ext>
            </a:extLst>
          </p:cNvPr>
          <p:cNvSpPr/>
          <p:nvPr/>
        </p:nvSpPr>
        <p:spPr>
          <a:xfrm>
            <a:off x="7053" y="6258062"/>
            <a:ext cx="2896786" cy="56157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n_leaf_pages</a:t>
            </a:r>
            <a:r>
              <a:rPr kumimoji="1" lang="zh-CN" altLang="en-US" dirty="0"/>
              <a:t> 叶子节点页</a:t>
            </a:r>
          </a:p>
          <a:p>
            <a:pPr algn="ctr"/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9E89082-53E3-BA46-AFED-9E18801CCAB5}"/>
              </a:ext>
            </a:extLst>
          </p:cNvPr>
          <p:cNvSpPr/>
          <p:nvPr/>
        </p:nvSpPr>
        <p:spPr>
          <a:xfrm>
            <a:off x="3434015" y="6258063"/>
            <a:ext cx="3028569" cy="561576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N_diff_pfx_xx</a:t>
            </a:r>
            <a:r>
              <a:rPr kumimoji="1" lang="zh-CN" altLang="en-US" dirty="0"/>
              <a:t> 索引不同值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021C54D-4349-3942-A8B3-4C64487FDB4D}"/>
              </a:ext>
            </a:extLst>
          </p:cNvPr>
          <p:cNvSpPr/>
          <p:nvPr/>
        </p:nvSpPr>
        <p:spPr>
          <a:xfrm>
            <a:off x="7713572" y="6278704"/>
            <a:ext cx="3005951" cy="540934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Size</a:t>
            </a:r>
            <a:r>
              <a:rPr kumimoji="1" lang="zh-CN" altLang="en-US" dirty="0"/>
              <a:t> 该索引一共占用页面数</a:t>
            </a:r>
          </a:p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149160"/>
      </p:ext>
    </p:extLst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索引统计信息重新收集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B265E2-9361-E446-8306-33AE697172AD}"/>
              </a:ext>
            </a:extLst>
          </p:cNvPr>
          <p:cNvSpPr txBox="1"/>
          <p:nvPr/>
        </p:nvSpPr>
        <p:spPr>
          <a:xfrm>
            <a:off x="321276" y="211300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43FBD3-4002-2342-946E-F77DBD3BF6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41" y="2607617"/>
            <a:ext cx="4044156" cy="12779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DE17B12-4472-CD47-A3A4-E630102D851F}"/>
              </a:ext>
            </a:extLst>
          </p:cNvPr>
          <p:cNvSpPr txBox="1"/>
          <p:nvPr/>
        </p:nvSpPr>
        <p:spPr>
          <a:xfrm>
            <a:off x="531341" y="4324865"/>
            <a:ext cx="3685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、手工 </a:t>
            </a:r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table_name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6104ED0-6FBC-564B-BCD7-7EC95010D43E}"/>
              </a:ext>
            </a:extLst>
          </p:cNvPr>
          <p:cNvSpPr txBox="1"/>
          <p:nvPr/>
        </p:nvSpPr>
        <p:spPr>
          <a:xfrm>
            <a:off x="413641" y="1618393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、记录数发生</a:t>
            </a:r>
            <a:r>
              <a:rPr kumimoji="1" lang="en-US" altLang="zh-CN" dirty="0"/>
              <a:t>10%</a:t>
            </a:r>
            <a:r>
              <a:rPr kumimoji="1" lang="zh-CN" altLang="en-US" dirty="0"/>
              <a:t>变更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2E8DE11-4D78-2A44-89AF-98024CD27F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641" y="5084331"/>
            <a:ext cx="4298684" cy="127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92447"/>
      </p:ext>
    </p:extLst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Buffer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Pool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E43898-2BFE-0D4C-8366-ADB379AB8D4A}"/>
              </a:ext>
            </a:extLst>
          </p:cNvPr>
          <p:cNvSpPr txBox="1"/>
          <p:nvPr/>
        </p:nvSpPr>
        <p:spPr>
          <a:xfrm>
            <a:off x="481914" y="155695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Free</a:t>
            </a:r>
            <a:r>
              <a:rPr kumimoji="1" lang="zh-CN" altLang="en-US" dirty="0"/>
              <a:t>链表管理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151FF2-52AC-044B-863E-275C4AD74F58}"/>
              </a:ext>
            </a:extLst>
          </p:cNvPr>
          <p:cNvSpPr txBox="1"/>
          <p:nvPr/>
        </p:nvSpPr>
        <p:spPr>
          <a:xfrm>
            <a:off x="630195" y="2347784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缓存页的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  （表空间 </a:t>
            </a:r>
            <a:r>
              <a:rPr kumimoji="1" lang="en-US" altLang="zh-CN" dirty="0"/>
              <a:t>+</a:t>
            </a:r>
            <a:r>
              <a:rPr kumimoji="1" lang="zh-CN" altLang="en-US" dirty="0"/>
              <a:t> 页号）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2A2485-1263-C045-8EC1-8FF40E33E1A8}"/>
              </a:ext>
            </a:extLst>
          </p:cNvPr>
          <p:cNvSpPr txBox="1"/>
          <p:nvPr/>
        </p:nvSpPr>
        <p:spPr>
          <a:xfrm>
            <a:off x="642551" y="3336324"/>
            <a:ext cx="290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Flush</a:t>
            </a:r>
            <a:r>
              <a:rPr kumimoji="1" lang="zh-CN" altLang="en-US" dirty="0"/>
              <a:t>链表管理 （刷脏页）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F79E4DC-E412-7147-9D7B-FC69F1677A8F}"/>
              </a:ext>
            </a:extLst>
          </p:cNvPr>
          <p:cNvSpPr txBox="1"/>
          <p:nvPr/>
        </p:nvSpPr>
        <p:spPr>
          <a:xfrm>
            <a:off x="481914" y="4238368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LRU</a:t>
            </a:r>
            <a:r>
              <a:rPr kumimoji="1" lang="zh-CN" altLang="en-US" dirty="0"/>
              <a:t>   </a:t>
            </a:r>
            <a:r>
              <a:rPr kumimoji="1" lang="en-US" altLang="zh-CN" dirty="0"/>
              <a:t>young</a:t>
            </a:r>
            <a:r>
              <a:rPr kumimoji="1" lang="zh-CN" altLang="en-US" dirty="0"/>
              <a:t>  和 </a:t>
            </a:r>
            <a:r>
              <a:rPr kumimoji="1" lang="en-US" altLang="zh-CN" dirty="0"/>
              <a:t>old</a:t>
            </a:r>
            <a:r>
              <a:rPr kumimoji="1" lang="zh-CN" altLang="en-US" dirty="0"/>
              <a:t> 区  ，如下 </a:t>
            </a:r>
            <a:r>
              <a:rPr kumimoji="1" lang="en-US" altLang="zh-CN" dirty="0"/>
              <a:t>old</a:t>
            </a:r>
            <a:r>
              <a:rPr kumimoji="1" lang="zh-CN" altLang="en-US" dirty="0"/>
              <a:t>区域占比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A3596CE-4990-8446-8EEA-4D17FFF89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30" y="4887359"/>
            <a:ext cx="544830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969776"/>
      </p:ext>
    </p:extLst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Buffer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Pool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55B1719-0C78-1845-8ABE-F6A5444964BD}"/>
              </a:ext>
            </a:extLst>
          </p:cNvPr>
          <p:cNvSpPr txBox="1"/>
          <p:nvPr/>
        </p:nvSpPr>
        <p:spPr>
          <a:xfrm>
            <a:off x="457200" y="1569308"/>
            <a:ext cx="937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Old</a:t>
            </a:r>
            <a:r>
              <a:rPr kumimoji="1" lang="zh-CN" altLang="en-US" dirty="0"/>
              <a:t> 区块时间间隔访问两次移动到</a:t>
            </a:r>
            <a:r>
              <a:rPr kumimoji="1" lang="en-US" altLang="zh-CN" dirty="0"/>
              <a:t>young</a:t>
            </a:r>
            <a:r>
              <a:rPr kumimoji="1" lang="zh-CN" altLang="en-US" dirty="0"/>
              <a:t>区 （防止全表扫描对于热点数据缓存命中率影响）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886BF8-B4C9-7545-BACE-F1464FBAF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24730"/>
            <a:ext cx="6908800" cy="1790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C62EEC-B4A7-054A-80BF-87EBCC2B6863}"/>
              </a:ext>
            </a:extLst>
          </p:cNvPr>
          <p:cNvSpPr txBox="1"/>
          <p:nvPr/>
        </p:nvSpPr>
        <p:spPr>
          <a:xfrm>
            <a:off x="420130" y="4782065"/>
            <a:ext cx="570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相关信息   </a:t>
            </a:r>
            <a:r>
              <a:rPr kumimoji="1" lang="en-US" altLang="zh-CN" dirty="0"/>
              <a:t>--</a:t>
            </a:r>
            <a:r>
              <a:rPr kumimoji="1" lang="zh-CN" altLang="en-US" dirty="0"/>
              <a:t>每一项信息可以具体查看资料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2F3C972-DD9B-DC43-8829-3C835DFDC3FD}"/>
              </a:ext>
            </a:extLst>
          </p:cNvPr>
          <p:cNvSpPr txBox="1"/>
          <p:nvPr/>
        </p:nvSpPr>
        <p:spPr>
          <a:xfrm>
            <a:off x="506627" y="5733535"/>
            <a:ext cx="40318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ENGINE INNODB STATUS\G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2385729"/>
      </p:ext>
    </p:extLst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Buffer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Pool</a:t>
            </a:r>
            <a:r>
              <a:rPr lang="zh-CN" altLang="en-US" dirty="0">
                <a:solidFill>
                  <a:srgbClr val="050313"/>
                </a:solidFill>
              </a:rPr>
              <a:t> 相关信息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E9A614-BB71-3F4E-9A49-DAA475D3B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4" y="1173892"/>
            <a:ext cx="5080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15204"/>
      </p:ext>
    </p:extLst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Redo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Log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031515-CB16-5A4C-95BC-8F325BC3480D}"/>
              </a:ext>
            </a:extLst>
          </p:cNvPr>
          <p:cNvSpPr txBox="1"/>
          <p:nvPr/>
        </p:nvSpPr>
        <p:spPr>
          <a:xfrm>
            <a:off x="184844" y="2759738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73E910A-1362-AC4B-95E5-6202B016636B}"/>
              </a:ext>
            </a:extLst>
          </p:cNvPr>
          <p:cNvSpPr txBox="1"/>
          <p:nvPr/>
        </p:nvSpPr>
        <p:spPr>
          <a:xfrm>
            <a:off x="184844" y="3587590"/>
            <a:ext cx="2990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LSN</a:t>
            </a:r>
            <a:r>
              <a:rPr kumimoji="1" lang="zh-CN" altLang="en-US" dirty="0"/>
              <a:t> </a:t>
            </a:r>
            <a:r>
              <a:rPr kumimoji="1" lang="en-US" altLang="zh-CN" dirty="0"/>
              <a:t>(log</a:t>
            </a:r>
            <a:r>
              <a:rPr kumimoji="1" lang="zh-CN" altLang="en-US" dirty="0"/>
              <a:t> </a:t>
            </a:r>
            <a:r>
              <a:rPr kumimoji="1" lang="en-US" altLang="zh-CN" dirty="0"/>
              <a:t>sequence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number)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7AF4E51-A7E9-A14B-AD66-856574B9E895}"/>
              </a:ext>
            </a:extLst>
          </p:cNvPr>
          <p:cNvSpPr txBox="1"/>
          <p:nvPr/>
        </p:nvSpPr>
        <p:spPr>
          <a:xfrm>
            <a:off x="268578" y="4504631"/>
            <a:ext cx="1274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Flush</a:t>
            </a:r>
            <a:r>
              <a:rPr kumimoji="1" lang="zh-CN" altLang="en-US" dirty="0"/>
              <a:t> 链表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FE949A-32CA-4343-BCAF-D7F298C12C37}"/>
              </a:ext>
            </a:extLst>
          </p:cNvPr>
          <p:cNvSpPr txBox="1"/>
          <p:nvPr/>
        </p:nvSpPr>
        <p:spPr>
          <a:xfrm>
            <a:off x="268578" y="5412259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Check</a:t>
            </a:r>
            <a:r>
              <a:rPr kumimoji="1" lang="zh-CN" altLang="en-US" dirty="0"/>
              <a:t> </a:t>
            </a:r>
            <a:r>
              <a:rPr kumimoji="1" lang="en-US" altLang="zh-CN" dirty="0"/>
              <a:t>point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33BA433-9968-1B41-B0F1-548F4DEC8F7E}"/>
              </a:ext>
            </a:extLst>
          </p:cNvPr>
          <p:cNvSpPr txBox="1"/>
          <p:nvPr/>
        </p:nvSpPr>
        <p:spPr>
          <a:xfrm>
            <a:off x="203426" y="1931886"/>
            <a:ext cx="5931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Mtr</a:t>
            </a:r>
            <a:r>
              <a:rPr kumimoji="1" lang="zh-CN" altLang="en-US" dirty="0"/>
              <a:t>  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355C3076-7282-2042-94F0-8229135E0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045" y="1717589"/>
            <a:ext cx="6154506" cy="514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686876"/>
      </p:ext>
    </p:extLst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Redo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Log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87E5E96-A396-6A46-B85D-1981C2C61510}"/>
              </a:ext>
            </a:extLst>
          </p:cNvPr>
          <p:cNvSpPr txBox="1"/>
          <p:nvPr/>
        </p:nvSpPr>
        <p:spPr>
          <a:xfrm>
            <a:off x="444843" y="1544595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 err="1"/>
              <a:t>innodb_flush_log_at_trx_commit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2DB70FB-2C2D-4A45-85EF-80103ABBB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3" y="2003509"/>
            <a:ext cx="9118600" cy="22733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711AC9D-A697-9641-8B74-60ACD8121F1D}"/>
              </a:ext>
            </a:extLst>
          </p:cNvPr>
          <p:cNvSpPr txBox="1"/>
          <p:nvPr/>
        </p:nvSpPr>
        <p:spPr>
          <a:xfrm>
            <a:off x="494270" y="4757351"/>
            <a:ext cx="12226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官网介绍： </a:t>
            </a:r>
            <a:r>
              <a:rPr lang="en" altLang="zh-CN" dirty="0">
                <a:hlinkClick r:id="rId4"/>
              </a:rPr>
              <a:t>https://dev.mysql.com/doc/refman/5.7/en/innodb-parameters.html#sysvar_innodb_flush_log_at_trx_commit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48D5FDD-4CFE-A94E-8F59-03FF5DB90350}"/>
              </a:ext>
            </a:extLst>
          </p:cNvPr>
          <p:cNvSpPr txBox="1"/>
          <p:nvPr/>
        </p:nvSpPr>
        <p:spPr>
          <a:xfrm>
            <a:off x="537208" y="4388019"/>
            <a:ext cx="6519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每次事务提交时，</a:t>
            </a:r>
            <a:r>
              <a:rPr lang="en" altLang="zh-CN" dirty="0"/>
              <a:t>log buffer </a:t>
            </a:r>
            <a:r>
              <a:rPr lang="zh-CN" altLang="en-US" dirty="0"/>
              <a:t>会被写入到日志文件并刷写到磁盘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7CD9742-069E-304F-84B3-7106BDF0CD50}"/>
              </a:ext>
            </a:extLst>
          </p:cNvPr>
          <p:cNvSpPr txBox="1"/>
          <p:nvPr/>
        </p:nvSpPr>
        <p:spPr>
          <a:xfrm>
            <a:off x="444842" y="5288693"/>
            <a:ext cx="1130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 err="1"/>
              <a:t>sync_binlog</a:t>
            </a:r>
            <a:r>
              <a:rPr kumimoji="1" lang="zh-CN" altLang="en-US" dirty="0"/>
              <a:t> 官网： </a:t>
            </a:r>
            <a:r>
              <a:rPr lang="en" altLang="zh-CN" dirty="0">
                <a:hlinkClick r:id="rId5"/>
              </a:rPr>
              <a:t>https://dev.mysql.com/doc/refman/5.7/en/replication-options-binary-log.html#sysvar_sync_binlog</a:t>
            </a:r>
            <a:endParaRPr kumimoji="1"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75308BB-CF61-6448-864F-A6857B2857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842" y="5858817"/>
            <a:ext cx="6121400" cy="227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278803"/>
      </p:ext>
    </p:extLst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一条</a:t>
            </a:r>
            <a:r>
              <a:rPr lang="en-US" altLang="zh-CN" dirty="0">
                <a:solidFill>
                  <a:srgbClr val="050313"/>
                </a:solidFill>
              </a:rPr>
              <a:t>SQL</a:t>
            </a:r>
            <a:r>
              <a:rPr lang="zh-CN" altLang="en-US" dirty="0">
                <a:solidFill>
                  <a:srgbClr val="050313"/>
                </a:solidFill>
              </a:rPr>
              <a:t>的执行轨迹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0B37BC7-0448-D044-9C57-7D4BBDD246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64" y="1222189"/>
            <a:ext cx="10645345" cy="539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855344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ACID</a:t>
            </a:r>
            <a:r>
              <a:rPr lang="zh-CN" altLang="en-US" dirty="0">
                <a:solidFill>
                  <a:srgbClr val="050313"/>
                </a:solidFill>
              </a:rPr>
              <a:t>如何保证 </a:t>
            </a:r>
            <a:r>
              <a:rPr lang="en-US" altLang="zh-CN" dirty="0">
                <a:solidFill>
                  <a:srgbClr val="050313"/>
                </a:solidFill>
              </a:rPr>
              <a:t>–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WAL</a:t>
            </a:r>
            <a:r>
              <a:rPr lang="zh-CN" altLang="en-US" dirty="0">
                <a:solidFill>
                  <a:srgbClr val="050313"/>
                </a:solidFill>
              </a:rPr>
              <a:t>机制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FF3024-9F5B-2E44-837C-D9329C4973A8}"/>
              </a:ext>
            </a:extLst>
          </p:cNvPr>
          <p:cNvSpPr txBox="1"/>
          <p:nvPr/>
        </p:nvSpPr>
        <p:spPr>
          <a:xfrm>
            <a:off x="438665" y="1736123"/>
            <a:ext cx="1175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Redo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FB4E48-FE1B-034E-87A8-34A79F4BB81C}"/>
              </a:ext>
            </a:extLst>
          </p:cNvPr>
          <p:cNvSpPr txBox="1"/>
          <p:nvPr/>
        </p:nvSpPr>
        <p:spPr>
          <a:xfrm>
            <a:off x="456334" y="2383466"/>
            <a:ext cx="118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Undo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BA210B-42B1-EB42-BF02-FDDFEBCFB4AC}"/>
              </a:ext>
            </a:extLst>
          </p:cNvPr>
          <p:cNvSpPr txBox="1"/>
          <p:nvPr/>
        </p:nvSpPr>
        <p:spPr>
          <a:xfrm>
            <a:off x="456334" y="3033512"/>
            <a:ext cx="864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binlog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335251C-53AA-2747-A3CE-8C95728E28C6}"/>
              </a:ext>
            </a:extLst>
          </p:cNvPr>
          <p:cNvSpPr txBox="1"/>
          <p:nvPr/>
        </p:nvSpPr>
        <p:spPr>
          <a:xfrm>
            <a:off x="456334" y="3735871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MVCC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4DA570-DDB8-9C48-809D-EE921FD1DBBC}"/>
              </a:ext>
            </a:extLst>
          </p:cNvPr>
          <p:cNvSpPr txBox="1"/>
          <p:nvPr/>
        </p:nvSpPr>
        <p:spPr>
          <a:xfrm>
            <a:off x="282071" y="1366106"/>
            <a:ext cx="1946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Write</a:t>
            </a:r>
            <a:r>
              <a:rPr kumimoji="1" lang="zh-CN" altLang="en-US" dirty="0"/>
              <a:t> </a:t>
            </a:r>
            <a:r>
              <a:rPr kumimoji="1" lang="en-US" altLang="zh-CN" dirty="0"/>
              <a:t>Ahead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0CC0E-136E-8743-B428-58C62396C706}"/>
              </a:ext>
            </a:extLst>
          </p:cNvPr>
          <p:cNvSpPr txBox="1"/>
          <p:nvPr/>
        </p:nvSpPr>
        <p:spPr>
          <a:xfrm>
            <a:off x="373811" y="4393721"/>
            <a:ext cx="328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Redo</a:t>
            </a:r>
            <a:r>
              <a:rPr kumimoji="1" lang="zh-CN" altLang="en-US" dirty="0"/>
              <a:t> 和 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的两阶段提交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DEDF7A3-6D34-C74D-81A0-F99AC0F58A71}"/>
              </a:ext>
            </a:extLst>
          </p:cNvPr>
          <p:cNvSpPr txBox="1"/>
          <p:nvPr/>
        </p:nvSpPr>
        <p:spPr>
          <a:xfrm>
            <a:off x="347879" y="5165439"/>
            <a:ext cx="1314603" cy="373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两阶段锁</a:t>
            </a:r>
          </a:p>
        </p:txBody>
      </p:sp>
    </p:spTree>
    <p:extLst>
      <p:ext uri="{BB962C8B-B14F-4D97-AF65-F5344CB8AC3E}">
        <p14:creationId xmlns:p14="http://schemas.microsoft.com/office/powerpoint/2010/main" val="2749073108"/>
      </p:ext>
    </p:extLst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46433" y="486383"/>
            <a:ext cx="21141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endParaRPr kumimoji="1"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D7BBDF9-D8D0-F642-9CDE-2A3157EBC73A}"/>
              </a:ext>
            </a:extLst>
          </p:cNvPr>
          <p:cNvSpPr txBox="1"/>
          <p:nvPr/>
        </p:nvSpPr>
        <p:spPr>
          <a:xfrm>
            <a:off x="729049" y="200797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ED366AC-DA50-4344-A30D-D46426FEE55A}"/>
              </a:ext>
            </a:extLst>
          </p:cNvPr>
          <p:cNvSpPr txBox="1"/>
          <p:nvPr/>
        </p:nvSpPr>
        <p:spPr>
          <a:xfrm>
            <a:off x="735227" y="26875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索引页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30E34C-8C13-944C-A78D-9C59C8F6A481}"/>
              </a:ext>
            </a:extLst>
          </p:cNvPr>
          <p:cNvSpPr txBox="1"/>
          <p:nvPr/>
        </p:nvSpPr>
        <p:spPr>
          <a:xfrm>
            <a:off x="864973" y="333014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Undo</a:t>
            </a:r>
            <a:r>
              <a:rPr kumimoji="1" lang="zh-CN" altLang="en-US" dirty="0"/>
              <a:t> 页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BC298F-052D-A54B-A56D-ECB364879526}"/>
              </a:ext>
            </a:extLst>
          </p:cNvPr>
          <p:cNvSpPr txBox="1"/>
          <p:nvPr/>
        </p:nvSpPr>
        <p:spPr>
          <a:xfrm>
            <a:off x="1025611" y="3805881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Insert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页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1D8ABD-23D1-004D-B1DE-35E5258A70CC}"/>
              </a:ext>
            </a:extLst>
          </p:cNvPr>
          <p:cNvSpPr txBox="1"/>
          <p:nvPr/>
        </p:nvSpPr>
        <p:spPr>
          <a:xfrm>
            <a:off x="1025611" y="4522573"/>
            <a:ext cx="2069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自适应</a:t>
            </a:r>
            <a:r>
              <a:rPr kumimoji="1" lang="en-US" altLang="zh-CN" dirty="0"/>
              <a:t>hash</a:t>
            </a:r>
            <a:r>
              <a:rPr kumimoji="1" lang="zh-CN" altLang="en-US" dirty="0"/>
              <a:t>索引页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1451033-0BCA-0640-802A-B74D68FE61BF}"/>
              </a:ext>
            </a:extLst>
          </p:cNvPr>
          <p:cNvSpPr txBox="1"/>
          <p:nvPr/>
        </p:nvSpPr>
        <p:spPr>
          <a:xfrm>
            <a:off x="1118286" y="5171303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数据字典页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8800A2-DCC6-AF49-95F9-DB7954840617}"/>
              </a:ext>
            </a:extLst>
          </p:cNvPr>
          <p:cNvSpPr txBox="1"/>
          <p:nvPr/>
        </p:nvSpPr>
        <p:spPr>
          <a:xfrm>
            <a:off x="1167714" y="5727357"/>
            <a:ext cx="869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锁信息</a:t>
            </a:r>
          </a:p>
        </p:txBody>
      </p:sp>
    </p:spTree>
    <p:extLst>
      <p:ext uri="{BB962C8B-B14F-4D97-AF65-F5344CB8AC3E}">
        <p14:creationId xmlns:p14="http://schemas.microsoft.com/office/powerpoint/2010/main" val="961887265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聚簇和辅助索引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464ED-5194-5545-95E1-9E7F0AD9F988}"/>
              </a:ext>
            </a:extLst>
          </p:cNvPr>
          <p:cNvSpPr txBox="1"/>
          <p:nvPr/>
        </p:nvSpPr>
        <p:spPr>
          <a:xfrm>
            <a:off x="327454" y="159402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聚簇索引结构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D40F5-667B-BB41-8B49-E99EAB02F3FC}"/>
              </a:ext>
            </a:extLst>
          </p:cNvPr>
          <p:cNvSpPr txBox="1"/>
          <p:nvPr/>
        </p:nvSpPr>
        <p:spPr>
          <a:xfrm>
            <a:off x="364524" y="25516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辅助索引结构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C69B9C-C07D-B641-8A35-9ABAD52B5EDB}"/>
              </a:ext>
            </a:extLst>
          </p:cNvPr>
          <p:cNvSpPr txBox="1"/>
          <p:nvPr/>
        </p:nvSpPr>
        <p:spPr>
          <a:xfrm>
            <a:off x="376880" y="3286222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为什么主键字节不宜过大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DD93998-BC3A-7D43-A18D-2B3E52C73848}"/>
              </a:ext>
            </a:extLst>
          </p:cNvPr>
          <p:cNvSpPr txBox="1"/>
          <p:nvPr/>
        </p:nvSpPr>
        <p:spPr>
          <a:xfrm>
            <a:off x="413951" y="4077730"/>
            <a:ext cx="4294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辅助索引中存储主键本身还是主键地址</a:t>
            </a:r>
          </a:p>
        </p:txBody>
      </p:sp>
    </p:spTree>
    <p:extLst>
      <p:ext uri="{BB962C8B-B14F-4D97-AF65-F5344CB8AC3E}">
        <p14:creationId xmlns:p14="http://schemas.microsoft.com/office/powerpoint/2010/main" val="497174256"/>
      </p:ext>
    </p:extLst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几个概念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5D464ED-5194-5545-95E1-9E7F0AD9F988}"/>
              </a:ext>
            </a:extLst>
          </p:cNvPr>
          <p:cNvSpPr txBox="1"/>
          <p:nvPr/>
        </p:nvSpPr>
        <p:spPr>
          <a:xfrm>
            <a:off x="327454" y="15940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索引覆盖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5D40F5-667B-BB41-8B49-E99EAB02F3FC}"/>
              </a:ext>
            </a:extLst>
          </p:cNvPr>
          <p:cNvSpPr txBox="1"/>
          <p:nvPr/>
        </p:nvSpPr>
        <p:spPr>
          <a:xfrm>
            <a:off x="364524" y="25516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索引下推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1AA1003-13BD-7D4F-A954-BB0B131A4C69}"/>
              </a:ext>
            </a:extLst>
          </p:cNvPr>
          <p:cNvSpPr txBox="1"/>
          <p:nvPr/>
        </p:nvSpPr>
        <p:spPr>
          <a:xfrm>
            <a:off x="457200" y="332396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755677-2278-D240-91E0-7F17FD4EA797}"/>
              </a:ext>
            </a:extLst>
          </p:cNvPr>
          <p:cNvSpPr txBox="1"/>
          <p:nvPr/>
        </p:nvSpPr>
        <p:spPr>
          <a:xfrm>
            <a:off x="457200" y="40962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最左前缀</a:t>
            </a:r>
          </a:p>
        </p:txBody>
      </p:sp>
    </p:spTree>
    <p:extLst>
      <p:ext uri="{BB962C8B-B14F-4D97-AF65-F5344CB8AC3E}">
        <p14:creationId xmlns:p14="http://schemas.microsoft.com/office/powerpoint/2010/main" val="296597639"/>
      </p:ext>
    </p:extLst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3E5B445-9B5C-E249-B825-71A6B241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04" y="1133046"/>
            <a:ext cx="8697942" cy="581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534645"/>
      </p:ext>
    </p:extLst>
  </p:cSld>
  <p:clrMapOvr>
    <a:masterClrMapping/>
  </p:clrMapOvr>
  <p:transition spd="slow"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E15BDF5-A034-1D4D-AFB3-CB32E0D0C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9983"/>
            <a:ext cx="12192000" cy="299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0735"/>
      </p:ext>
    </p:extLst>
  </p:cSld>
  <p:clrMapOvr>
    <a:masterClrMapping/>
  </p:clrMapOvr>
  <p:transition spd="slow"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唯一索引和非唯一索引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9A6212-D199-5445-A968-2D11369303CC}"/>
              </a:ext>
            </a:extLst>
          </p:cNvPr>
          <p:cNvSpPr txBox="1"/>
          <p:nvPr/>
        </p:nvSpPr>
        <p:spPr>
          <a:xfrm>
            <a:off x="724619" y="3319554"/>
            <a:ext cx="173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89FBD0-9CC1-6D47-A975-E60ED2E6F333}"/>
              </a:ext>
            </a:extLst>
          </p:cNvPr>
          <p:cNvSpPr txBox="1"/>
          <p:nvPr/>
        </p:nvSpPr>
        <p:spPr>
          <a:xfrm>
            <a:off x="724619" y="2520738"/>
            <a:ext cx="755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 更新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5A9569C-7529-D545-8E87-FB39EDFFA5A2}"/>
              </a:ext>
            </a:extLst>
          </p:cNvPr>
          <p:cNvSpPr txBox="1"/>
          <p:nvPr/>
        </p:nvSpPr>
        <p:spPr>
          <a:xfrm>
            <a:off x="801584" y="17219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查询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CCB3EC2-FA88-3149-8D72-1D05D5682476}"/>
              </a:ext>
            </a:extLst>
          </p:cNvPr>
          <p:cNvSpPr txBox="1"/>
          <p:nvPr/>
        </p:nvSpPr>
        <p:spPr>
          <a:xfrm>
            <a:off x="1023668" y="5098548"/>
            <a:ext cx="966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Merge</a:t>
            </a:r>
            <a:r>
              <a:rPr kumimoji="1" lang="zh-CN" altLang="en-US" dirty="0"/>
              <a:t>  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FE5234F-4C90-B140-AC74-1675D0E5AD1F}"/>
              </a:ext>
            </a:extLst>
          </p:cNvPr>
          <p:cNvSpPr txBox="1"/>
          <p:nvPr/>
        </p:nvSpPr>
        <p:spPr>
          <a:xfrm>
            <a:off x="2869369" y="3319554"/>
            <a:ext cx="3441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普通索引可以使用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F70EE25-ED7C-0A42-8F39-18D41EE52DFC}"/>
              </a:ext>
            </a:extLst>
          </p:cNvPr>
          <p:cNvSpPr txBox="1"/>
          <p:nvPr/>
        </p:nvSpPr>
        <p:spPr>
          <a:xfrm>
            <a:off x="6533072" y="3295290"/>
            <a:ext cx="5288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唯一索引由于唯一性校验，不能使用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FECE70-3FDD-3B41-9725-A7B9271E7BFA}"/>
              </a:ext>
            </a:extLst>
          </p:cNvPr>
          <p:cNvSpPr txBox="1"/>
          <p:nvPr/>
        </p:nvSpPr>
        <p:spPr>
          <a:xfrm>
            <a:off x="1023668" y="3876136"/>
            <a:ext cx="54296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change buffer </a:t>
            </a:r>
            <a:r>
              <a:rPr lang="zh-CN" altLang="en-US" dirty="0"/>
              <a:t>主要节省的则是随机读磁盘的 </a:t>
            </a:r>
            <a:r>
              <a:rPr lang="en" altLang="zh-CN" dirty="0"/>
              <a:t>IO</a:t>
            </a:r>
            <a:r>
              <a:rPr lang="zh-CN" altLang="en-US" dirty="0"/>
              <a:t>消耗</a:t>
            </a:r>
          </a:p>
          <a:p>
            <a:endParaRPr lang="en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B950FD9-0B87-1148-9BC0-600F2B287CFB}"/>
              </a:ext>
            </a:extLst>
          </p:cNvPr>
          <p:cNvSpPr txBox="1"/>
          <p:nvPr/>
        </p:nvSpPr>
        <p:spPr>
          <a:xfrm>
            <a:off x="6786113" y="3904891"/>
            <a:ext cx="6301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redo log </a:t>
            </a:r>
            <a:r>
              <a:rPr lang="zh-CN" altLang="en-US" dirty="0"/>
              <a:t>主要节省的是随机写磁盘的 </a:t>
            </a:r>
            <a:r>
              <a:rPr lang="en" altLang="zh-CN" dirty="0"/>
              <a:t>IO </a:t>
            </a:r>
            <a:r>
              <a:rPr lang="zh-CN" altLang="en-US" dirty="0"/>
              <a:t>消耗（转成顺序写）</a:t>
            </a:r>
            <a:endParaRPr lang="en-US" altLang="zh-CN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37C1A61-E81E-3345-8B22-331A3691357B}"/>
              </a:ext>
            </a:extLst>
          </p:cNvPr>
          <p:cNvSpPr txBox="1"/>
          <p:nvPr/>
        </p:nvSpPr>
        <p:spPr>
          <a:xfrm>
            <a:off x="2398143" y="519885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C696B3A-1F9B-1B45-91CB-75F2AB0EBDB6}"/>
              </a:ext>
            </a:extLst>
          </p:cNvPr>
          <p:cNvSpPr txBox="1"/>
          <p:nvPr/>
        </p:nvSpPr>
        <p:spPr>
          <a:xfrm>
            <a:off x="2260121" y="5135592"/>
            <a:ext cx="8422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原始页加载到内存中，</a:t>
            </a:r>
            <a:r>
              <a:rPr kumimoji="1" lang="en-US" altLang="zh-CN" dirty="0"/>
              <a:t>change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作用于原始页得到最新页的过程就是</a:t>
            </a:r>
            <a:r>
              <a:rPr kumimoji="1" lang="en-US" altLang="zh-CN" dirty="0"/>
              <a:t>merge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7457447"/>
      </p:ext>
    </p:extLst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Merge</a:t>
            </a:r>
            <a:r>
              <a:rPr lang="zh-CN" altLang="en-US" dirty="0">
                <a:solidFill>
                  <a:srgbClr val="050313"/>
                </a:solidFill>
              </a:rPr>
              <a:t>  </a:t>
            </a:r>
            <a:r>
              <a:rPr lang="en-US" altLang="zh-CN" dirty="0">
                <a:solidFill>
                  <a:srgbClr val="050313"/>
                </a:solidFill>
              </a:rPr>
              <a:t>purge</a:t>
            </a:r>
            <a:r>
              <a:rPr lang="zh-CN" altLang="en-US" dirty="0">
                <a:solidFill>
                  <a:srgbClr val="050313"/>
                </a:solidFill>
              </a:rPr>
              <a:t>  </a:t>
            </a:r>
            <a:r>
              <a:rPr lang="en-US" altLang="zh-CN" dirty="0">
                <a:solidFill>
                  <a:srgbClr val="050313"/>
                </a:solidFill>
              </a:rPr>
              <a:t>thread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0511B5-22EC-FC42-BB0E-E4D367269635}"/>
              </a:ext>
            </a:extLst>
          </p:cNvPr>
          <p:cNvSpPr txBox="1"/>
          <p:nvPr/>
        </p:nvSpPr>
        <p:spPr>
          <a:xfrm>
            <a:off x="573630" y="1743607"/>
            <a:ext cx="5596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https://www.cnblogs.com/geaozhang/p/7225340.html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92D2B5-907C-AC45-BC95-EBD14A6C8FEA}"/>
              </a:ext>
            </a:extLst>
          </p:cNvPr>
          <p:cNvSpPr txBox="1"/>
          <p:nvPr/>
        </p:nvSpPr>
        <p:spPr>
          <a:xfrm>
            <a:off x="722583" y="2521823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Merge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B88ECDB-B0A0-634E-95C4-25C20E27F852}"/>
              </a:ext>
            </a:extLst>
          </p:cNvPr>
          <p:cNvSpPr txBox="1"/>
          <p:nvPr/>
        </p:nvSpPr>
        <p:spPr>
          <a:xfrm>
            <a:off x="566054" y="6563806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Undo</a:t>
            </a:r>
            <a:r>
              <a:rPr kumimoji="1" lang="zh-CN" altLang="en-US" dirty="0"/>
              <a:t> 页清理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704812-9A78-B144-B39D-E14EC6552DCB}"/>
              </a:ext>
            </a:extLst>
          </p:cNvPr>
          <p:cNvSpPr txBox="1"/>
          <p:nvPr/>
        </p:nvSpPr>
        <p:spPr>
          <a:xfrm>
            <a:off x="566054" y="6197395"/>
            <a:ext cx="2313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Deleted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页清理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402C286-4AA7-444C-AE76-1DA3D8E0D387}"/>
              </a:ext>
            </a:extLst>
          </p:cNvPr>
          <p:cNvSpPr txBox="1"/>
          <p:nvPr/>
        </p:nvSpPr>
        <p:spPr>
          <a:xfrm>
            <a:off x="499796" y="4214192"/>
            <a:ext cx="89837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当该删除语句所在的事务提交之后，会有专门的线程后来真正的把记录删除掉。</a:t>
            </a:r>
            <a:endParaRPr lang="en-US" altLang="zh-CN" dirty="0"/>
          </a:p>
          <a:p>
            <a:r>
              <a:rPr lang="zh-CN" altLang="en-US" dirty="0"/>
              <a:t>所谓真正的删除就是把该记录从正常记录链表中移除，并且加入到垃圾链表中，</a:t>
            </a:r>
            <a:endParaRPr lang="en-US" altLang="zh-CN" dirty="0"/>
          </a:p>
          <a:p>
            <a:r>
              <a:rPr lang="zh-CN" altLang="en-US" dirty="0"/>
              <a:t>上次插入记录的位置</a:t>
            </a:r>
            <a:r>
              <a:rPr lang="en" altLang="zh-CN" dirty="0"/>
              <a:t>PAGE_LAST_I</a:t>
            </a:r>
            <a:r>
              <a:rPr lang="zh-CN" altLang="en-US" dirty="0"/>
              <a:t>然后还要调整一些页面的其他信息，比如页面中的用户记录数量</a:t>
            </a:r>
            <a:r>
              <a:rPr lang="en" altLang="zh-CN" dirty="0"/>
              <a:t>PAGE_N_RECS</a:t>
            </a:r>
            <a:r>
              <a:rPr lang="zh-CN" altLang="en" dirty="0"/>
              <a:t>、</a:t>
            </a:r>
            <a:endParaRPr lang="en-US" altLang="zh-CN" dirty="0"/>
          </a:p>
          <a:p>
            <a:r>
              <a:rPr lang="en" altLang="zh-CN" dirty="0"/>
              <a:t>NSERT</a:t>
            </a:r>
            <a:r>
              <a:rPr lang="zh-CN" altLang="en" dirty="0"/>
              <a:t>、</a:t>
            </a:r>
            <a:r>
              <a:rPr lang="zh-CN" altLang="en-US" dirty="0"/>
              <a:t>垃圾链表头节点的指针</a:t>
            </a:r>
            <a:r>
              <a:rPr lang="en" altLang="zh-CN" dirty="0"/>
              <a:t>PAGE_FREE</a:t>
            </a:r>
            <a:r>
              <a:rPr lang="zh-CN" altLang="en" dirty="0"/>
              <a:t>、</a:t>
            </a:r>
            <a:endParaRPr lang="en-US" altLang="zh-CN" dirty="0"/>
          </a:p>
          <a:p>
            <a:r>
              <a:rPr lang="zh-CN" altLang="en-US" dirty="0"/>
              <a:t>页面中可重用的字节数量</a:t>
            </a:r>
            <a:r>
              <a:rPr lang="en" altLang="zh-CN" dirty="0"/>
              <a:t>PAGE_GARBAGE</a:t>
            </a:r>
            <a:r>
              <a:rPr lang="zh-CN" altLang="en" dirty="0"/>
              <a:t>、</a:t>
            </a:r>
            <a:r>
              <a:rPr lang="zh-CN" altLang="en-US" dirty="0"/>
              <a:t>还有页目录的一些信息等等。</a:t>
            </a:r>
            <a:endParaRPr lang="en-US" altLang="zh-CN" dirty="0"/>
          </a:p>
          <a:p>
            <a:r>
              <a:rPr lang="zh-CN" altLang="en-US" dirty="0"/>
              <a:t>这个阶段称之为</a:t>
            </a:r>
            <a:r>
              <a:rPr lang="en" altLang="zh-CN" dirty="0"/>
              <a:t>purge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DA21907E-B621-B14D-AB90-5DD731AD6520}"/>
              </a:ext>
            </a:extLst>
          </p:cNvPr>
          <p:cNvSpPr txBox="1"/>
          <p:nvPr/>
        </p:nvSpPr>
        <p:spPr>
          <a:xfrm>
            <a:off x="730370" y="3128513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Purge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endParaRPr kumimoji="1"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F8F176-8028-FC40-B954-0EC2940266AC}"/>
              </a:ext>
            </a:extLst>
          </p:cNvPr>
          <p:cNvSpPr txBox="1"/>
          <p:nvPr/>
        </p:nvSpPr>
        <p:spPr>
          <a:xfrm>
            <a:off x="776377" y="3789872"/>
            <a:ext cx="5588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Cleaner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Thread</a:t>
            </a:r>
            <a:r>
              <a:rPr kumimoji="1" lang="zh-CN" altLang="en-US" dirty="0"/>
              <a:t>  从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中刷脏页到磁盘</a:t>
            </a:r>
          </a:p>
        </p:txBody>
      </p:sp>
    </p:spTree>
    <p:extLst>
      <p:ext uri="{BB962C8B-B14F-4D97-AF65-F5344CB8AC3E}">
        <p14:creationId xmlns:p14="http://schemas.microsoft.com/office/powerpoint/2010/main" val="1075088478"/>
      </p:ext>
    </p:extLst>
  </p:cSld>
  <p:clrMapOvr>
    <a:masterClrMapping/>
  </p:clrMapOvr>
  <p:transition spd="slow"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类型转换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9A6212-D199-5445-A968-2D11369303CC}"/>
              </a:ext>
            </a:extLst>
          </p:cNvPr>
          <p:cNvSpPr txBox="1"/>
          <p:nvPr/>
        </p:nvSpPr>
        <p:spPr>
          <a:xfrm>
            <a:off x="531341" y="16866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字符串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054D5ED-900A-C141-8CC2-7F97AF25413E}"/>
              </a:ext>
            </a:extLst>
          </p:cNvPr>
          <p:cNvSpPr txBox="1"/>
          <p:nvPr/>
        </p:nvSpPr>
        <p:spPr>
          <a:xfrm>
            <a:off x="549876" y="25269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数字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D51151E-87BB-F74A-B27B-174D2954A01F}"/>
              </a:ext>
            </a:extLst>
          </p:cNvPr>
          <p:cNvSpPr txBox="1"/>
          <p:nvPr/>
        </p:nvSpPr>
        <p:spPr>
          <a:xfrm>
            <a:off x="549876" y="31825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字符集</a:t>
            </a:r>
          </a:p>
        </p:txBody>
      </p:sp>
    </p:spTree>
    <p:extLst>
      <p:ext uri="{BB962C8B-B14F-4D97-AF65-F5344CB8AC3E}">
        <p14:creationId xmlns:p14="http://schemas.microsoft.com/office/powerpoint/2010/main" val="3290037066"/>
      </p:ext>
    </p:extLst>
  </p:cSld>
  <p:clrMapOvr>
    <a:masterClrMapping/>
  </p:clrMapOvr>
  <p:transition spd="slow"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类型转换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E0F13D-383B-ED4A-90B1-E01A0EC72F1D}"/>
              </a:ext>
            </a:extLst>
          </p:cNvPr>
          <p:cNvSpPr txBox="1"/>
          <p:nvPr/>
        </p:nvSpPr>
        <p:spPr>
          <a:xfrm>
            <a:off x="575094" y="400840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1B25DF-61E4-984A-8034-A8266398A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5" y="1219200"/>
            <a:ext cx="9818655" cy="560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323407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存储引擎体系架构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9F1794C-6016-EB45-A892-61300F88B6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4" y="1130643"/>
            <a:ext cx="7466512" cy="5653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79876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索引选择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09A6212-D199-5445-A968-2D11369303CC}"/>
              </a:ext>
            </a:extLst>
          </p:cNvPr>
          <p:cNvSpPr txBox="1"/>
          <p:nvPr/>
        </p:nvSpPr>
        <p:spPr>
          <a:xfrm>
            <a:off x="531341" y="1686697"/>
            <a:ext cx="322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谓词 （简单谓词  组合谓词）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489FBD0-9CC1-6D47-A975-E60ED2E6F333}"/>
              </a:ext>
            </a:extLst>
          </p:cNvPr>
          <p:cNvSpPr txBox="1"/>
          <p:nvPr/>
        </p:nvSpPr>
        <p:spPr>
          <a:xfrm>
            <a:off x="679621" y="2545492"/>
            <a:ext cx="786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过滤因子 （描述谓词的选择性，表中满足谓词条件的记录行数所占的比例）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F52D66C-A997-E946-A584-EE557C281A0A}"/>
              </a:ext>
            </a:extLst>
          </p:cNvPr>
          <p:cNvSpPr txBox="1"/>
          <p:nvPr/>
        </p:nvSpPr>
        <p:spPr>
          <a:xfrm>
            <a:off x="654908" y="3188043"/>
            <a:ext cx="810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Cardinality</a:t>
            </a:r>
            <a:r>
              <a:rPr kumimoji="1" lang="zh-CN" altLang="en-US" dirty="0"/>
              <a:t>（基数）  某个键值去重后的行数，索引列不重复记录数量的预估值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CB4F9E-9F1D-8E43-9345-8CD2E91A9462}"/>
              </a:ext>
            </a:extLst>
          </p:cNvPr>
          <p:cNvSpPr txBox="1"/>
          <p:nvPr/>
        </p:nvSpPr>
        <p:spPr>
          <a:xfrm>
            <a:off x="698157" y="3972697"/>
            <a:ext cx="4019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选择率  </a:t>
            </a:r>
            <a:r>
              <a:rPr kumimoji="1" lang="en-US" altLang="zh-CN" dirty="0"/>
              <a:t>count(distinct</a:t>
            </a:r>
            <a:r>
              <a:rPr kumimoji="1" lang="zh-CN" altLang="en-US" dirty="0"/>
              <a:t>  </a:t>
            </a:r>
            <a:r>
              <a:rPr kumimoji="1" lang="en-US" altLang="zh-CN" dirty="0"/>
              <a:t>name)/count(</a:t>
            </a:r>
            <a:r>
              <a:rPr kumimoji="1" lang="zh-CN" altLang="en-US" dirty="0"/>
              <a:t>*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5DDF0F-B022-1B4D-9FC9-11FA9CB95C53}"/>
              </a:ext>
            </a:extLst>
          </p:cNvPr>
          <p:cNvSpPr txBox="1"/>
          <p:nvPr/>
        </p:nvSpPr>
        <p:spPr>
          <a:xfrm>
            <a:off x="815546" y="4652319"/>
            <a:ext cx="7140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回表  无法通过索引扫描访问的所有数据，需要回主表查询扫描数据</a:t>
            </a:r>
          </a:p>
        </p:txBody>
      </p:sp>
    </p:spTree>
    <p:extLst>
      <p:ext uri="{BB962C8B-B14F-4D97-AF65-F5344CB8AC3E}">
        <p14:creationId xmlns:p14="http://schemas.microsoft.com/office/powerpoint/2010/main" val="954186137"/>
      </p:ext>
    </p:extLst>
  </p:cSld>
  <p:clrMapOvr>
    <a:masterClrMapping/>
  </p:clrMapOvr>
  <p:transition spd="slow"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Cadinality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773FA6-6EAA-BC4C-87F6-76BDD134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1376"/>
            <a:ext cx="12192000" cy="415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8387"/>
      </p:ext>
    </p:extLst>
  </p:cSld>
  <p:clrMapOvr>
    <a:masterClrMapping/>
  </p:clrMapOvr>
  <p:transition spd="slow"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Cadinality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0305B14-6FBA-184E-9A97-569F25580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5605" y="1241277"/>
            <a:ext cx="12192000" cy="2187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2DDD08-048B-B84B-A7C3-4E3463C94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22709"/>
            <a:ext cx="6150232" cy="31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874630"/>
      </p:ext>
    </p:extLst>
  </p:cSld>
  <p:clrMapOvr>
    <a:masterClrMapping/>
  </p:clrMapOvr>
  <p:transition spd="slow"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Cadinality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D08CD-57F1-6B4E-A7AA-FB2B009A95D8}"/>
              </a:ext>
            </a:extLst>
          </p:cNvPr>
          <p:cNvSpPr txBox="1"/>
          <p:nvPr/>
        </p:nvSpPr>
        <p:spPr>
          <a:xfrm>
            <a:off x="512805" y="2329248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触发统计  表中超过</a:t>
            </a:r>
            <a:r>
              <a:rPr kumimoji="1" lang="en-US" altLang="zh-CN" dirty="0"/>
              <a:t>1/16</a:t>
            </a:r>
            <a:r>
              <a:rPr kumimoji="1" lang="zh-CN" altLang="en-US" dirty="0"/>
              <a:t>的数据发生变化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0BA22A-DA46-2C44-9D89-90CF565D542D}"/>
              </a:ext>
            </a:extLst>
          </p:cNvPr>
          <p:cNvSpPr txBox="1"/>
          <p:nvPr/>
        </p:nvSpPr>
        <p:spPr>
          <a:xfrm>
            <a:off x="512805" y="3256003"/>
            <a:ext cx="856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采样统计  每次随机获取</a:t>
            </a:r>
            <a:r>
              <a:rPr kumimoji="1" lang="en-US" altLang="zh-CN" dirty="0" err="1"/>
              <a:t>innodb_stats_persistent_sample_pages</a:t>
            </a:r>
            <a:r>
              <a:rPr kumimoji="1" lang="zh-CN" altLang="en-US" dirty="0"/>
              <a:t>页的数量进行统计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D7A622-24BB-4E4F-88D4-0620BE033480}"/>
              </a:ext>
            </a:extLst>
          </p:cNvPr>
          <p:cNvSpPr txBox="1"/>
          <p:nvPr/>
        </p:nvSpPr>
        <p:spPr>
          <a:xfrm>
            <a:off x="512805" y="4118928"/>
            <a:ext cx="423064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手动统计 如下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alter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table_name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engine=</a:t>
            </a:r>
            <a:r>
              <a:rPr kumimoji="1" lang="en-US" altLang="zh-CN" dirty="0" err="1"/>
              <a:t>innodb</a:t>
            </a:r>
            <a:r>
              <a:rPr kumimoji="1" lang="zh-CN" altLang="en-US" dirty="0"/>
              <a:t> 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Analyze</a:t>
            </a:r>
            <a:r>
              <a:rPr kumimoji="1" lang="zh-CN" altLang="en-US" dirty="0"/>
              <a:t> </a:t>
            </a:r>
            <a:r>
              <a:rPr kumimoji="1" lang="en-US" altLang="zh-CN" dirty="0"/>
              <a:t>table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table_name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EEB5CE-FE95-F740-A035-06DB26E04040}"/>
              </a:ext>
            </a:extLst>
          </p:cNvPr>
          <p:cNvSpPr txBox="1"/>
          <p:nvPr/>
        </p:nvSpPr>
        <p:spPr>
          <a:xfrm>
            <a:off x="494270" y="1631092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from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table_name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01461088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Cadinality</a:t>
            </a:r>
            <a:r>
              <a:rPr lang="zh-CN" altLang="en-US" dirty="0">
                <a:solidFill>
                  <a:srgbClr val="050313"/>
                </a:solidFill>
              </a:rPr>
              <a:t> 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D2B28D9-59E8-1D4E-85C6-4E911849F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7334"/>
            <a:ext cx="10541479" cy="539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82444"/>
      </p:ext>
    </p:extLst>
  </p:cSld>
  <p:clrMapOvr>
    <a:masterClrMapping/>
  </p:clrMapOvr>
  <p:transition spd="slow"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几个问题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ECF633-AA36-A541-8F0F-1D7029089D74}"/>
              </a:ext>
            </a:extLst>
          </p:cNvPr>
          <p:cNvSpPr txBox="1"/>
          <p:nvPr/>
        </p:nvSpPr>
        <p:spPr>
          <a:xfrm>
            <a:off x="383059" y="183497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050313"/>
                </a:solidFill>
              </a:rPr>
              <a:t>为什么系统账户事务最后执行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7A72CB8-ED8C-8A4A-B80C-6AA91892B396}"/>
              </a:ext>
            </a:extLst>
          </p:cNvPr>
          <p:cNvSpPr txBox="1"/>
          <p:nvPr/>
        </p:nvSpPr>
        <p:spPr>
          <a:xfrm>
            <a:off x="463378" y="29841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大事务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E1AC286-4033-8F4D-ADE4-8F71B21E373B}"/>
              </a:ext>
            </a:extLst>
          </p:cNvPr>
          <p:cNvSpPr txBox="1"/>
          <p:nvPr/>
        </p:nvSpPr>
        <p:spPr>
          <a:xfrm>
            <a:off x="475735" y="374409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锁等待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F8324F4-7DF3-AF4E-B065-DC94D26CD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059" y="4133336"/>
            <a:ext cx="9051325" cy="249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8560"/>
      </p:ext>
    </p:extLst>
  </p:cSld>
  <p:clrMapOvr>
    <a:masterClrMapping/>
  </p:clrMapOvr>
  <p:transition spd="slow"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优化四板斧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D466DE-FF0D-4540-AA02-85AE0C04E043}"/>
              </a:ext>
            </a:extLst>
          </p:cNvPr>
          <p:cNvSpPr txBox="1"/>
          <p:nvPr/>
        </p:nvSpPr>
        <p:spPr>
          <a:xfrm>
            <a:off x="2409568" y="2205681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        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1BCA070-D5D3-FB42-AB88-71764C4FBAE0}"/>
              </a:ext>
            </a:extLst>
          </p:cNvPr>
          <p:cNvSpPr txBox="1"/>
          <p:nvPr/>
        </p:nvSpPr>
        <p:spPr>
          <a:xfrm>
            <a:off x="465719" y="1630017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explain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64863C-5A56-AD4C-9D8E-3CF752B2D21F}"/>
              </a:ext>
            </a:extLst>
          </p:cNvPr>
          <p:cNvSpPr txBox="1"/>
          <p:nvPr/>
        </p:nvSpPr>
        <p:spPr>
          <a:xfrm>
            <a:off x="448681" y="2476263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optimize_trace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430E878-4381-574E-82A0-63ADFCA405D8}"/>
              </a:ext>
            </a:extLst>
          </p:cNvPr>
          <p:cNvSpPr txBox="1"/>
          <p:nvPr/>
        </p:nvSpPr>
        <p:spPr>
          <a:xfrm>
            <a:off x="516834" y="339634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profile</a:t>
            </a:r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127BB08-5C60-DC46-BC70-9326D1B150EB}"/>
              </a:ext>
            </a:extLst>
          </p:cNvPr>
          <p:cNvSpPr txBox="1"/>
          <p:nvPr/>
        </p:nvSpPr>
        <p:spPr>
          <a:xfrm>
            <a:off x="465719" y="4234337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slow_query_log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537826"/>
      </p:ext>
    </p:extLst>
  </p:cSld>
  <p:clrMapOvr>
    <a:masterClrMapping/>
  </p:clrMapOvr>
  <p:transition spd="slow"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explain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C7E1CFF-B64A-D349-93E5-68991F09B0EF}"/>
              </a:ext>
            </a:extLst>
          </p:cNvPr>
          <p:cNvSpPr/>
          <p:nvPr/>
        </p:nvSpPr>
        <p:spPr>
          <a:xfrm>
            <a:off x="3048000" y="31058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hlinkClick r:id="rId3"/>
              </a:rPr>
              <a:t>https://dev.mysql.com/doc/refman/8.0/en/explain-output.html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D466DE-FF0D-4540-AA02-85AE0C04E043}"/>
              </a:ext>
            </a:extLst>
          </p:cNvPr>
          <p:cNvSpPr txBox="1"/>
          <p:nvPr/>
        </p:nvSpPr>
        <p:spPr>
          <a:xfrm>
            <a:off x="2409568" y="2205681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          官方文档： </a:t>
            </a:r>
          </a:p>
        </p:txBody>
      </p:sp>
    </p:spTree>
    <p:extLst>
      <p:ext uri="{BB962C8B-B14F-4D97-AF65-F5344CB8AC3E}">
        <p14:creationId xmlns:p14="http://schemas.microsoft.com/office/powerpoint/2010/main" val="1418084155"/>
      </p:ext>
    </p:extLst>
  </p:cSld>
  <p:clrMapOvr>
    <a:masterClrMapping/>
  </p:clrMapOvr>
  <p:transition spd="slow"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explain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12DA7-9048-2C43-AFAE-01E96D865B21}"/>
              </a:ext>
            </a:extLst>
          </p:cNvPr>
          <p:cNvSpPr txBox="1"/>
          <p:nvPr/>
        </p:nvSpPr>
        <p:spPr>
          <a:xfrm>
            <a:off x="386310" y="150821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id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E5BBE88-D3F2-AB4B-A9FA-DBDE48BD3D38}"/>
              </a:ext>
            </a:extLst>
          </p:cNvPr>
          <p:cNvSpPr txBox="1"/>
          <p:nvPr/>
        </p:nvSpPr>
        <p:spPr>
          <a:xfrm>
            <a:off x="359433" y="2007973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Select_type</a:t>
            </a:r>
            <a:r>
              <a:rPr kumimoji="1" lang="zh-CN" altLang="en-US" dirty="0"/>
              <a:t>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8A0D1D1-245F-B54C-B532-292CAC0ED900}"/>
              </a:ext>
            </a:extLst>
          </p:cNvPr>
          <p:cNvSpPr txBox="1"/>
          <p:nvPr/>
        </p:nvSpPr>
        <p:spPr>
          <a:xfrm>
            <a:off x="427432" y="263816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table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0EFB3ED-FCAF-8C46-90AC-BA1942861AD1}"/>
              </a:ext>
            </a:extLst>
          </p:cNvPr>
          <p:cNvSpPr txBox="1"/>
          <p:nvPr/>
        </p:nvSpPr>
        <p:spPr>
          <a:xfrm>
            <a:off x="436138" y="3212757"/>
            <a:ext cx="4275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Partitions</a:t>
            </a:r>
            <a:r>
              <a:rPr kumimoji="1" lang="zh-CN" altLang="en-US" dirty="0"/>
              <a:t>  为什么互联网企业不用分区表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BB58DB5-BBF1-DE4D-A977-8C08609EB6CF}"/>
              </a:ext>
            </a:extLst>
          </p:cNvPr>
          <p:cNvSpPr txBox="1"/>
          <p:nvPr/>
        </p:nvSpPr>
        <p:spPr>
          <a:xfrm>
            <a:off x="478764" y="3725562"/>
            <a:ext cx="303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Type</a:t>
            </a:r>
            <a:r>
              <a:rPr kumimoji="1" lang="zh-CN" altLang="en-US" dirty="0"/>
              <a:t>  针对单表的访问方法  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6E8366F-0D2B-7445-BAB5-62FCAD053235}"/>
              </a:ext>
            </a:extLst>
          </p:cNvPr>
          <p:cNvSpPr txBox="1"/>
          <p:nvPr/>
        </p:nvSpPr>
        <p:spPr>
          <a:xfrm>
            <a:off x="488789" y="4275438"/>
            <a:ext cx="39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Passible_keys</a:t>
            </a:r>
            <a:r>
              <a:rPr kumimoji="1" lang="zh-CN" altLang="en-US" dirty="0"/>
              <a:t>   为什么索引不宜过多 </a:t>
            </a:r>
            <a:endParaRPr kumimoji="1"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F2915A2-AFC2-FD4D-BEBA-740DC9735184}"/>
              </a:ext>
            </a:extLst>
          </p:cNvPr>
          <p:cNvSpPr txBox="1"/>
          <p:nvPr/>
        </p:nvSpPr>
        <p:spPr>
          <a:xfrm>
            <a:off x="435125" y="4868562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Key</a:t>
            </a:r>
            <a:r>
              <a:rPr kumimoji="1" lang="zh-CN" altLang="en-US" dirty="0"/>
              <a:t>  真正使用的索引</a:t>
            </a:r>
            <a:endParaRPr kumimoji="1"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51BAFC8-56E1-C94C-9B9C-0CF55C0F124C}"/>
              </a:ext>
            </a:extLst>
          </p:cNvPr>
          <p:cNvSpPr txBox="1"/>
          <p:nvPr/>
        </p:nvSpPr>
        <p:spPr>
          <a:xfrm>
            <a:off x="462830" y="5504935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Key_len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83622D-5B93-0344-9F5B-8573725D6417}"/>
              </a:ext>
            </a:extLst>
          </p:cNvPr>
          <p:cNvSpPr txBox="1"/>
          <p:nvPr/>
        </p:nvSpPr>
        <p:spPr>
          <a:xfrm>
            <a:off x="385735" y="6153665"/>
            <a:ext cx="6896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Ref</a:t>
            </a:r>
            <a:r>
              <a:rPr kumimoji="1" lang="zh-CN" altLang="en-US" dirty="0"/>
              <a:t>  当使用索引列等值查询时，与索引列进行等值匹配的对象信息</a:t>
            </a:r>
          </a:p>
        </p:txBody>
      </p:sp>
    </p:spTree>
    <p:extLst>
      <p:ext uri="{BB962C8B-B14F-4D97-AF65-F5344CB8AC3E}">
        <p14:creationId xmlns:p14="http://schemas.microsoft.com/office/powerpoint/2010/main" val="440599618"/>
      </p:ext>
    </p:extLst>
  </p:cSld>
  <p:clrMapOvr>
    <a:masterClrMapping/>
  </p:clrMapOvr>
  <p:transition spd="slow"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explain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E012DA7-9048-2C43-AFAE-01E96D865B21}"/>
              </a:ext>
            </a:extLst>
          </p:cNvPr>
          <p:cNvSpPr txBox="1"/>
          <p:nvPr/>
        </p:nvSpPr>
        <p:spPr>
          <a:xfrm>
            <a:off x="370702" y="1414849"/>
            <a:ext cx="273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Rows</a:t>
            </a:r>
            <a:r>
              <a:rPr kumimoji="1" lang="zh-CN" altLang="en-US" dirty="0"/>
              <a:t>  预估读取的记录数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DCFA21-0C55-BF4F-A9F2-F6EB5FA180AB}"/>
              </a:ext>
            </a:extLst>
          </p:cNvPr>
          <p:cNvSpPr txBox="1"/>
          <p:nvPr/>
        </p:nvSpPr>
        <p:spPr>
          <a:xfrm>
            <a:off x="451022" y="210064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filtered</a:t>
            </a:r>
            <a:endParaRPr kumimoji="1"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288DC8-E837-A342-A417-84CE2163AFD6}"/>
              </a:ext>
            </a:extLst>
          </p:cNvPr>
          <p:cNvSpPr txBox="1"/>
          <p:nvPr/>
        </p:nvSpPr>
        <p:spPr>
          <a:xfrm>
            <a:off x="463378" y="284823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Extra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4678903"/>
      </p:ext>
    </p:extLst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行记录 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29506D-6D6F-2D43-9672-01AC31FB2D95}"/>
              </a:ext>
            </a:extLst>
          </p:cNvPr>
          <p:cNvSpPr/>
          <p:nvPr/>
        </p:nvSpPr>
        <p:spPr>
          <a:xfrm>
            <a:off x="948477" y="2038939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变长字段列表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F24E7F-241E-144E-A34F-476899A2608C}"/>
              </a:ext>
            </a:extLst>
          </p:cNvPr>
          <p:cNvSpPr/>
          <p:nvPr/>
        </p:nvSpPr>
        <p:spPr>
          <a:xfrm>
            <a:off x="3345227" y="2038940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NULL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值列表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720905-76C4-A844-96E5-468DD3D8771B}"/>
              </a:ext>
            </a:extLst>
          </p:cNvPr>
          <p:cNvSpPr/>
          <p:nvPr/>
        </p:nvSpPr>
        <p:spPr>
          <a:xfrm>
            <a:off x="5741977" y="203893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记录头信息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D93A5F-63CC-4542-9103-7619E5E023D9}"/>
              </a:ext>
            </a:extLst>
          </p:cNvPr>
          <p:cNvSpPr/>
          <p:nvPr/>
        </p:nvSpPr>
        <p:spPr>
          <a:xfrm>
            <a:off x="8138727" y="2038939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列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3B548F7-ABB3-3B4E-ACA7-2233D7A7847C}"/>
              </a:ext>
            </a:extLst>
          </p:cNvPr>
          <p:cNvSpPr/>
          <p:nvPr/>
        </p:nvSpPr>
        <p:spPr>
          <a:xfrm>
            <a:off x="948476" y="3218408"/>
            <a:ext cx="10160631" cy="44300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预留位</a:t>
            </a:r>
            <a:r>
              <a:rPr kumimoji="1" lang="en-US" altLang="zh-CN" dirty="0"/>
              <a:t>1|</a:t>
            </a:r>
            <a:r>
              <a:rPr kumimoji="1" lang="zh-CN" altLang="en-US" dirty="0"/>
              <a:t>预留位</a:t>
            </a:r>
            <a:r>
              <a:rPr kumimoji="1" lang="en-US" altLang="zh-CN" dirty="0"/>
              <a:t>2|delete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mark|min_rec_mask|n_owned|heap_no|record_type|next_record</a:t>
            </a:r>
            <a:endParaRPr kumimoji="1" lang="zh-CN" altLang="en-US" dirty="0"/>
          </a:p>
        </p:txBody>
      </p:sp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432DE8CF-AEC8-5D4B-B7FE-B6B37F8C63EC}"/>
              </a:ext>
            </a:extLst>
          </p:cNvPr>
          <p:cNvCxnSpPr/>
          <p:nvPr/>
        </p:nvCxnSpPr>
        <p:spPr>
          <a:xfrm flipH="1">
            <a:off x="4992283" y="2481940"/>
            <a:ext cx="1147260" cy="692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499DA1B-CE64-E84B-B083-BCDFBE03375D}"/>
              </a:ext>
            </a:extLst>
          </p:cNvPr>
          <p:cNvCxnSpPr/>
          <p:nvPr/>
        </p:nvCxnSpPr>
        <p:spPr>
          <a:xfrm>
            <a:off x="7968343" y="2525506"/>
            <a:ext cx="817848" cy="649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05D9BFCB-3238-C349-BE1E-9D2D24E71F03}"/>
              </a:ext>
            </a:extLst>
          </p:cNvPr>
          <p:cNvSpPr/>
          <p:nvPr/>
        </p:nvSpPr>
        <p:spPr>
          <a:xfrm>
            <a:off x="4298436" y="4379887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Row_id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6C74291-F8D2-FA44-B8F1-9F4CEA2B4A22}"/>
              </a:ext>
            </a:extLst>
          </p:cNvPr>
          <p:cNvSpPr/>
          <p:nvPr/>
        </p:nvSpPr>
        <p:spPr>
          <a:xfrm>
            <a:off x="6695186" y="436383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Transaction_id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A0DD6C1-E2C2-7E42-AC7D-0CB3D5A9C453}"/>
              </a:ext>
            </a:extLst>
          </p:cNvPr>
          <p:cNvSpPr/>
          <p:nvPr/>
        </p:nvSpPr>
        <p:spPr>
          <a:xfrm>
            <a:off x="9090400" y="4363837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err="1"/>
              <a:t>Roll_pointer</a:t>
            </a:r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35F8C016-0237-6F44-B9B7-C5D56D5A8A08}"/>
              </a:ext>
            </a:extLst>
          </p:cNvPr>
          <p:cNvCxnSpPr/>
          <p:nvPr/>
        </p:nvCxnSpPr>
        <p:spPr>
          <a:xfrm flipH="1">
            <a:off x="5815811" y="2481939"/>
            <a:ext cx="2902226" cy="1897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484B6F82-CB37-9F42-BE43-9378FF87FF9E}"/>
              </a:ext>
            </a:extLst>
          </p:cNvPr>
          <p:cNvCxnSpPr>
            <a:endCxn id="21" idx="0"/>
          </p:cNvCxnSpPr>
          <p:nvPr/>
        </p:nvCxnSpPr>
        <p:spPr>
          <a:xfrm>
            <a:off x="9496129" y="2494162"/>
            <a:ext cx="792646" cy="1869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4BE3AF3C-B4F1-164F-A2D9-9756A85E6F19}"/>
              </a:ext>
            </a:extLst>
          </p:cNvPr>
          <p:cNvSpPr txBox="1"/>
          <p:nvPr/>
        </p:nvSpPr>
        <p:spPr>
          <a:xfrm>
            <a:off x="2275585" y="443750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隐藏列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ED8BCBB-14C4-5744-9908-A1025587B5EC}"/>
              </a:ext>
            </a:extLst>
          </p:cNvPr>
          <p:cNvSpPr txBox="1"/>
          <p:nvPr/>
        </p:nvSpPr>
        <p:spPr>
          <a:xfrm>
            <a:off x="184844" y="5338119"/>
            <a:ext cx="326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删除标记    再插入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CB3CEB7-8D7C-E942-8E7E-6839B85B71C2}"/>
              </a:ext>
            </a:extLst>
          </p:cNvPr>
          <p:cNvSpPr txBox="1"/>
          <p:nvPr/>
        </p:nvSpPr>
        <p:spPr>
          <a:xfrm>
            <a:off x="97282" y="5728415"/>
            <a:ext cx="54809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之所以只对旧记录做</a:t>
            </a:r>
            <a:r>
              <a:rPr lang="en" altLang="zh-CN" dirty="0"/>
              <a:t>delete mark</a:t>
            </a:r>
            <a:r>
              <a:rPr lang="zh-CN" altLang="en-US" dirty="0"/>
              <a:t>操作</a:t>
            </a:r>
            <a:endParaRPr lang="en-US" altLang="zh-CN" dirty="0"/>
          </a:p>
          <a:p>
            <a:r>
              <a:rPr lang="zh-CN" altLang="en-US" dirty="0"/>
              <a:t>是因为别的事务同时也可能访问这条记录</a:t>
            </a:r>
            <a:endParaRPr lang="en-US" altLang="zh-CN" dirty="0"/>
          </a:p>
          <a:p>
            <a:r>
              <a:rPr lang="zh-CN" altLang="en-US" dirty="0"/>
              <a:t>如果把它真正的删除加入到垃圾链表后，</a:t>
            </a:r>
            <a:endParaRPr lang="en-US" altLang="zh-CN" dirty="0"/>
          </a:p>
          <a:p>
            <a:r>
              <a:rPr lang="zh-CN" altLang="en-US" dirty="0"/>
              <a:t>别的事务就访问不到了。这个功能就是所谓的</a:t>
            </a:r>
            <a:r>
              <a:rPr lang="en" altLang="zh-CN" dirty="0"/>
              <a:t>MVCC</a:t>
            </a:r>
            <a:endParaRPr kumimoji="1"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28CBCA47-C52D-7044-9D18-6FFE221D8C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487703"/>
              </p:ext>
            </p:extLst>
          </p:nvPr>
        </p:nvGraphicFramePr>
        <p:xfrm>
          <a:off x="308113" y="5041574"/>
          <a:ext cx="10515600" cy="243840"/>
        </p:xfrm>
        <a:graphic>
          <a:graphicData uri="http://schemas.openxmlformats.org/drawingml/2006/table">
            <a:tbl>
              <a:tblPr/>
              <a:tblGrid>
                <a:gridCol w="10515600">
                  <a:extLst>
                    <a:ext uri="{9D8B030D-6E8A-4147-A177-3AD203B41FA5}">
                      <a16:colId xmlns:a16="http://schemas.microsoft.com/office/drawing/2014/main" val="94516808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表示普通记录，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</a:t>
                      </a:r>
                      <a:r>
                        <a:rPr lang="e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B+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树非叶子节点记录，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表示最小记录，</a:t>
                      </a:r>
                      <a:r>
                        <a:rPr lang="en-US" altLang="zh-CN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lang="zh-CN" altLang="en-US" sz="10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表示最大记录</a:t>
                      </a:r>
                    </a:p>
                  </a:txBody>
                  <a:tcPr anchor="ctr">
                    <a:lnL w="9525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6F6F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608432"/>
                  </a:ext>
                </a:extLst>
              </a:tr>
            </a:tbl>
          </a:graphicData>
        </a:graphic>
      </p:graphicFrame>
      <p:sp>
        <p:nvSpPr>
          <p:cNvPr id="7" name="Rectangle 1">
            <a:extLst>
              <a:ext uri="{FF2B5EF4-FFF2-40B4-BE49-F238E27FC236}">
                <a16:creationId xmlns:a16="http://schemas.microsoft.com/office/drawing/2014/main" id="{3443DE8C-5EDB-2040-8D62-59D878B2A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879850"/>
            <a:ext cx="12192000" cy="0"/>
          </a:xfrm>
          <a:prstGeom prst="rect">
            <a:avLst/>
          </a:prstGeom>
          <a:solidFill>
            <a:srgbClr val="FFF5F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2228525"/>
      </p:ext>
    </p:extLst>
  </p:cSld>
  <p:clrMapOvr>
    <a:masterClrMapping/>
  </p:clrMapOvr>
  <p:transition spd="slow"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Key_len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C74682-2213-5C44-BA71-2F7B3172E9E4}"/>
              </a:ext>
            </a:extLst>
          </p:cNvPr>
          <p:cNvSpPr txBox="1"/>
          <p:nvPr/>
        </p:nvSpPr>
        <p:spPr>
          <a:xfrm>
            <a:off x="434818" y="1606378"/>
            <a:ext cx="8839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Varchar(10)</a:t>
            </a:r>
            <a:r>
              <a:rPr kumimoji="1" lang="zh-CN" altLang="en-US" dirty="0"/>
              <a:t> 变长允许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10</a:t>
            </a:r>
            <a:r>
              <a:rPr kumimoji="1" lang="zh-CN" altLang="en-US" dirty="0"/>
              <a:t>*</a:t>
            </a:r>
            <a:r>
              <a:rPr kumimoji="1" lang="en-US" altLang="zh-CN" dirty="0"/>
              <a:t>(utf-8=3,gbk=2,latin1=1)</a:t>
            </a:r>
            <a:r>
              <a:rPr kumimoji="1" lang="zh-CN" altLang="en-US" dirty="0"/>
              <a:t> </a:t>
            </a:r>
            <a:r>
              <a:rPr kumimoji="1" lang="en-US" altLang="zh-CN" dirty="0"/>
              <a:t>+1(NULL)</a:t>
            </a:r>
            <a:r>
              <a:rPr kumimoji="1" lang="zh-CN" altLang="en-US" dirty="0"/>
              <a:t> </a:t>
            </a:r>
            <a:r>
              <a:rPr kumimoji="1" lang="en-US" altLang="zh-CN" dirty="0"/>
              <a:t>+2(</a:t>
            </a:r>
            <a:r>
              <a:rPr kumimoji="1" lang="zh-CN" altLang="en-US" dirty="0"/>
              <a:t>变长字段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1D9A24A-1777-4343-9B4F-10906B1F57EB}"/>
              </a:ext>
            </a:extLst>
          </p:cNvPr>
          <p:cNvSpPr txBox="1"/>
          <p:nvPr/>
        </p:nvSpPr>
        <p:spPr>
          <a:xfrm>
            <a:off x="562232" y="2829697"/>
            <a:ext cx="73532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Varchar(10)</a:t>
            </a:r>
            <a:r>
              <a:rPr kumimoji="1" lang="zh-CN" altLang="en-US" dirty="0"/>
              <a:t>变长不允许为空 </a:t>
            </a:r>
            <a:r>
              <a:rPr kumimoji="1" lang="en-US" altLang="zh-CN" dirty="0"/>
              <a:t>10</a:t>
            </a:r>
            <a:r>
              <a:rPr kumimoji="1" lang="zh-CN" altLang="en-US" dirty="0"/>
              <a:t>*</a:t>
            </a:r>
            <a:r>
              <a:rPr kumimoji="1" lang="en-US" altLang="zh-CN" dirty="0"/>
              <a:t>(utf-8=3,gbk=2,latin1=1)</a:t>
            </a:r>
            <a:r>
              <a:rPr kumimoji="1" lang="zh-CN" altLang="en-US" dirty="0"/>
              <a:t>  </a:t>
            </a:r>
            <a:r>
              <a:rPr kumimoji="1" lang="en-US" altLang="zh-CN" dirty="0"/>
              <a:t>+2(</a:t>
            </a:r>
            <a:r>
              <a:rPr kumimoji="1" lang="zh-CN" altLang="en-US" dirty="0"/>
              <a:t>变长字段</a:t>
            </a:r>
            <a:r>
              <a:rPr kumimoji="1" lang="en-US" altLang="zh-CN" dirty="0"/>
              <a:t>)</a:t>
            </a:r>
            <a:endParaRPr kumimoji="1" lang="zh-CN" altLang="en-US" dirty="0"/>
          </a:p>
          <a:p>
            <a:r>
              <a:rPr kumimoji="1" lang="zh-CN" altLang="en-US" dirty="0"/>
              <a:t>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71A2309-5917-5346-B090-3306034F5D10}"/>
              </a:ext>
            </a:extLst>
          </p:cNvPr>
          <p:cNvSpPr txBox="1"/>
          <p:nvPr/>
        </p:nvSpPr>
        <p:spPr>
          <a:xfrm>
            <a:off x="617838" y="3812059"/>
            <a:ext cx="736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Char(10)</a:t>
            </a:r>
            <a:r>
              <a:rPr kumimoji="1" lang="zh-CN" altLang="en-US" dirty="0"/>
              <a:t>固定字段且允许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 </a:t>
            </a:r>
            <a:r>
              <a:rPr kumimoji="1" lang="en-US" altLang="zh-CN" dirty="0"/>
              <a:t>10</a:t>
            </a:r>
            <a:r>
              <a:rPr kumimoji="1" lang="zh-CN" altLang="en-US" dirty="0"/>
              <a:t>*</a:t>
            </a:r>
            <a:r>
              <a:rPr kumimoji="1" lang="en-US" altLang="zh-CN" dirty="0"/>
              <a:t>(utf-8=3,gbk=2,latin1=1)</a:t>
            </a:r>
            <a:r>
              <a:rPr kumimoji="1" lang="zh-CN" altLang="en-US" dirty="0"/>
              <a:t>  </a:t>
            </a:r>
            <a:r>
              <a:rPr kumimoji="1" lang="en-US" altLang="zh-CN" dirty="0"/>
              <a:t>+1(NULL)</a:t>
            </a:r>
            <a:endParaRPr kumimoji="1"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16EB620-D185-F242-B74B-8A3EEE42208B}"/>
              </a:ext>
            </a:extLst>
          </p:cNvPr>
          <p:cNvSpPr txBox="1"/>
          <p:nvPr/>
        </p:nvSpPr>
        <p:spPr>
          <a:xfrm>
            <a:off x="698157" y="4917989"/>
            <a:ext cx="6724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Char(10)</a:t>
            </a:r>
            <a:r>
              <a:rPr kumimoji="1" lang="zh-CN" altLang="en-US" dirty="0"/>
              <a:t> 固定字段且不允许</a:t>
            </a:r>
            <a:r>
              <a:rPr kumimoji="1" lang="en-US" altLang="zh-CN" dirty="0"/>
              <a:t>NULL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*</a:t>
            </a:r>
            <a:r>
              <a:rPr kumimoji="1" lang="en-US" altLang="zh-CN" dirty="0"/>
              <a:t>(utf-8=3,gbk=2,latin1=1)</a:t>
            </a:r>
            <a:r>
              <a:rPr kumimoji="1" lang="zh-CN" altLang="en-US" dirty="0"/>
              <a:t> 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4475056"/>
      </p:ext>
    </p:extLst>
  </p:cSld>
  <p:clrMapOvr>
    <a:masterClrMapping/>
  </p:clrMapOvr>
  <p:transition spd="slow"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Extra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3424E9A-D49F-E34C-BC5D-9E7D776BFCFD}"/>
              </a:ext>
            </a:extLst>
          </p:cNvPr>
          <p:cNvSpPr txBox="1"/>
          <p:nvPr/>
        </p:nvSpPr>
        <p:spPr>
          <a:xfrm>
            <a:off x="457200" y="1575486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where</a:t>
            </a:r>
            <a:endParaRPr kumimoji="1"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863E885-417A-2349-85A0-C97D8163D0EA}"/>
              </a:ext>
            </a:extLst>
          </p:cNvPr>
          <p:cNvSpPr txBox="1"/>
          <p:nvPr/>
        </p:nvSpPr>
        <p:spPr>
          <a:xfrm>
            <a:off x="586946" y="2211859"/>
            <a:ext cx="139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endParaRPr kumimoji="1"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C217D6E-2D50-0B4B-B719-F1A7A5535181}"/>
              </a:ext>
            </a:extLst>
          </p:cNvPr>
          <p:cNvSpPr txBox="1"/>
          <p:nvPr/>
        </p:nvSpPr>
        <p:spPr>
          <a:xfrm>
            <a:off x="716692" y="2811162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filesort</a:t>
            </a:r>
            <a:r>
              <a:rPr kumimoji="1" lang="zh-CN" altLang="en-US" dirty="0"/>
              <a:t> </a:t>
            </a:r>
            <a:r>
              <a:rPr kumimoji="1" lang="en-US" altLang="zh-CN" dirty="0"/>
              <a:t>(group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by)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6470E2-C034-6A45-805A-C17F09165CC6}"/>
              </a:ext>
            </a:extLst>
          </p:cNvPr>
          <p:cNvSpPr txBox="1"/>
          <p:nvPr/>
        </p:nvSpPr>
        <p:spPr>
          <a:xfrm>
            <a:off x="722870" y="3367216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(ICP</a:t>
            </a:r>
            <a:r>
              <a:rPr kumimoji="1" lang="zh-CN" altLang="en-US" dirty="0"/>
              <a:t> </a:t>
            </a:r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condition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pushdown)</a:t>
            </a:r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445E1BD-FCDB-724C-A77E-EEAF319C6C69}"/>
              </a:ext>
            </a:extLst>
          </p:cNvPr>
          <p:cNvSpPr txBox="1"/>
          <p:nvPr/>
        </p:nvSpPr>
        <p:spPr>
          <a:xfrm>
            <a:off x="753762" y="4059195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temporary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union,group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by)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07427C5-AE7B-5B4C-BB29-88CBD1D7AC5C}"/>
              </a:ext>
            </a:extLst>
          </p:cNvPr>
          <p:cNvSpPr txBox="1"/>
          <p:nvPr/>
        </p:nvSpPr>
        <p:spPr>
          <a:xfrm>
            <a:off x="920578" y="4695568"/>
            <a:ext cx="4006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Nested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Loop)</a:t>
            </a:r>
            <a:endParaRPr kumimoji="1"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D2B1DA6-50EC-124B-865D-3B68B9908ABD}"/>
              </a:ext>
            </a:extLst>
          </p:cNvPr>
          <p:cNvSpPr txBox="1"/>
          <p:nvPr/>
        </p:nvSpPr>
        <p:spPr>
          <a:xfrm>
            <a:off x="846438" y="5362832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buffer(Batched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Key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Access)</a:t>
            </a:r>
            <a:endParaRPr kumimoji="1"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8605831-4049-374C-B95F-3E9A711DB9D9}"/>
              </a:ext>
            </a:extLst>
          </p:cNvPr>
          <p:cNvSpPr txBox="1"/>
          <p:nvPr/>
        </p:nvSpPr>
        <p:spPr>
          <a:xfrm>
            <a:off x="939114" y="6073346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MRR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636146"/>
      </p:ext>
    </p:extLst>
  </p:cSld>
  <p:clrMapOvr>
    <a:masterClrMapping/>
  </p:clrMapOvr>
  <p:transition spd="slow"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表结构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2C93FCE-0D64-8D4C-8DC5-DCB668ECF95F}"/>
              </a:ext>
            </a:extLst>
          </p:cNvPr>
          <p:cNvSpPr txBox="1"/>
          <p:nvPr/>
        </p:nvSpPr>
        <p:spPr>
          <a:xfrm>
            <a:off x="477328" y="1593011"/>
            <a:ext cx="15294572" cy="8402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CREATE TABLE `test` (</a:t>
            </a:r>
          </a:p>
          <a:p>
            <a:r>
              <a:rPr kumimoji="1" lang="en" altLang="zh-CN" dirty="0"/>
              <a:t>  `id` int(11) NOT NULL AUTO_INCREMENT,</a:t>
            </a:r>
          </a:p>
          <a:p>
            <a:r>
              <a:rPr kumimoji="1" lang="en" altLang="zh-CN" dirty="0"/>
              <a:t>  `a` int(11) DEFAULT NULL,</a:t>
            </a:r>
          </a:p>
          <a:p>
            <a:r>
              <a:rPr kumimoji="1" lang="en" altLang="zh-CN" dirty="0"/>
              <a:t>  `b` int(11) NOT NULL,</a:t>
            </a:r>
          </a:p>
          <a:p>
            <a:r>
              <a:rPr kumimoji="1" lang="en" altLang="zh-CN" dirty="0"/>
              <a:t>  `c` varchar(100) DEFAULT NULL,</a:t>
            </a:r>
          </a:p>
          <a:p>
            <a:r>
              <a:rPr kumimoji="1" lang="en" altLang="zh-CN" dirty="0"/>
              <a:t>  `c1` varchar(100) NOT NULL,</a:t>
            </a:r>
          </a:p>
          <a:p>
            <a:r>
              <a:rPr kumimoji="1" lang="en" altLang="zh-CN" dirty="0"/>
              <a:t>  `c2` varchar(100) NOT NULL,</a:t>
            </a:r>
          </a:p>
          <a:p>
            <a:r>
              <a:rPr kumimoji="1" lang="en" altLang="zh-CN" dirty="0"/>
              <a:t>  `c3` varchar(100) NOT NULL,</a:t>
            </a:r>
          </a:p>
          <a:p>
            <a:r>
              <a:rPr kumimoji="1" lang="en" altLang="zh-CN" dirty="0"/>
              <a:t>  `d` char(10) DEFAULT NULL,</a:t>
            </a:r>
          </a:p>
          <a:p>
            <a:r>
              <a:rPr kumimoji="1" lang="en" altLang="zh-CN" dirty="0"/>
              <a:t>  `remark` varchar(100) DEFAULT NULL,</a:t>
            </a:r>
          </a:p>
          <a:p>
            <a:r>
              <a:rPr kumimoji="1" lang="en" altLang="zh-CN" dirty="0"/>
              <a:t>  </a:t>
            </a:r>
            <a:r>
              <a:rPr kumimoji="1" lang="en" altLang="zh-CN" dirty="0" err="1"/>
              <a:t>create_time</a:t>
            </a:r>
            <a:r>
              <a:rPr kumimoji="1" lang="en" altLang="zh-CN" dirty="0"/>
              <a:t> datetime not null,</a:t>
            </a:r>
          </a:p>
          <a:p>
            <a:r>
              <a:rPr kumimoji="1" lang="en" altLang="zh-CN" dirty="0"/>
              <a:t>  PRIMARY KEY (`id`),</a:t>
            </a:r>
          </a:p>
          <a:p>
            <a:r>
              <a:rPr kumimoji="1" lang="en" altLang="zh-CN" dirty="0"/>
              <a:t>  UNIQUE KEY `</a:t>
            </a:r>
            <a:r>
              <a:rPr kumimoji="1" lang="en" altLang="zh-CN" dirty="0" err="1"/>
              <a:t>unidx_b</a:t>
            </a:r>
            <a:r>
              <a:rPr kumimoji="1" lang="en" altLang="zh-CN" dirty="0"/>
              <a:t>` (`b`),</a:t>
            </a:r>
          </a:p>
          <a:p>
            <a:r>
              <a:rPr kumimoji="1" lang="en" altLang="zh-CN" dirty="0"/>
              <a:t>  KEY `</a:t>
            </a:r>
            <a:r>
              <a:rPr kumimoji="1" lang="en" altLang="zh-CN" dirty="0" err="1"/>
              <a:t>idx_c</a:t>
            </a:r>
            <a:r>
              <a:rPr kumimoji="1" lang="en" altLang="zh-CN" dirty="0"/>
              <a:t>` (`c`),</a:t>
            </a:r>
          </a:p>
          <a:p>
            <a:r>
              <a:rPr kumimoji="1" lang="en" altLang="zh-CN" dirty="0"/>
              <a:t>  KEY `idx_c1_c2_c3` (`c1`,`c2`,`c3`)</a:t>
            </a:r>
          </a:p>
          <a:p>
            <a:r>
              <a:rPr kumimoji="1" lang="en" altLang="zh-CN" dirty="0"/>
              <a:t>) ENGINE=</a:t>
            </a:r>
            <a:r>
              <a:rPr kumimoji="1" lang="en" altLang="zh-CN" dirty="0" err="1"/>
              <a:t>InnoDB</a:t>
            </a:r>
            <a:r>
              <a:rPr kumimoji="1" lang="en" altLang="zh-CN" dirty="0"/>
              <a:t>  DEFAULT CHARSET=latin1;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drop procedure  </a:t>
            </a:r>
            <a:r>
              <a:rPr kumimoji="1" lang="en" altLang="zh-CN" dirty="0" err="1"/>
              <a:t>idata</a:t>
            </a:r>
            <a:r>
              <a:rPr kumimoji="1" lang="en" altLang="zh-CN" dirty="0"/>
              <a:t>;</a:t>
            </a:r>
          </a:p>
          <a:p>
            <a:r>
              <a:rPr kumimoji="1" lang="en" altLang="zh-CN" dirty="0"/>
              <a:t>create procedure </a:t>
            </a:r>
            <a:r>
              <a:rPr kumimoji="1" lang="en" altLang="zh-CN" dirty="0" err="1"/>
              <a:t>idata</a:t>
            </a:r>
            <a:r>
              <a:rPr kumimoji="1" lang="en" altLang="zh-CN" dirty="0"/>
              <a:t>()</a:t>
            </a:r>
          </a:p>
          <a:p>
            <a:r>
              <a:rPr kumimoji="1" lang="en" altLang="zh-CN" dirty="0"/>
              <a:t>begin</a:t>
            </a:r>
          </a:p>
          <a:p>
            <a:r>
              <a:rPr kumimoji="1" lang="en" altLang="zh-CN" dirty="0"/>
              <a:t>  declare </a:t>
            </a:r>
            <a:r>
              <a:rPr kumimoji="1" lang="en" altLang="zh-CN" dirty="0" err="1"/>
              <a:t>i</a:t>
            </a:r>
            <a:r>
              <a:rPr kumimoji="1" lang="en" altLang="zh-CN" dirty="0"/>
              <a:t> int;</a:t>
            </a:r>
          </a:p>
          <a:p>
            <a:r>
              <a:rPr kumimoji="1" lang="en" altLang="zh-CN" dirty="0"/>
              <a:t>  set </a:t>
            </a:r>
            <a:r>
              <a:rPr kumimoji="1" lang="en" altLang="zh-CN" dirty="0" err="1"/>
              <a:t>i</a:t>
            </a:r>
            <a:r>
              <a:rPr kumimoji="1" lang="en" altLang="zh-CN" dirty="0"/>
              <a:t>=1;</a:t>
            </a:r>
          </a:p>
          <a:p>
            <a:r>
              <a:rPr kumimoji="1" lang="en" altLang="zh-CN" dirty="0"/>
              <a:t>  while(</a:t>
            </a:r>
            <a:r>
              <a:rPr kumimoji="1" lang="en" altLang="zh-CN" dirty="0" err="1"/>
              <a:t>i</a:t>
            </a:r>
            <a:r>
              <a:rPr kumimoji="1" lang="en" altLang="zh-CN" dirty="0"/>
              <a:t>&lt;=100)do</a:t>
            </a:r>
          </a:p>
          <a:p>
            <a:r>
              <a:rPr kumimoji="1" lang="en" altLang="zh-CN" dirty="0"/>
              <a:t>INSERT INTO </a:t>
            </a:r>
            <a:r>
              <a:rPr kumimoji="1" lang="en" altLang="zh-CN" dirty="0" err="1"/>
              <a:t>xiangshang_legal.test</a:t>
            </a:r>
            <a:r>
              <a:rPr kumimoji="1" lang="en" altLang="zh-CN" dirty="0"/>
              <a:t> values (i,i,i+10,concat(</a:t>
            </a:r>
            <a:r>
              <a:rPr kumimoji="1" lang="en" altLang="zh-CN" dirty="0" err="1"/>
              <a:t>i</a:t>
            </a:r>
            <a:r>
              <a:rPr kumimoji="1" lang="en" altLang="zh-CN" dirty="0"/>
              <a:t>,'c'),repeat('m',</a:t>
            </a:r>
            <a:r>
              <a:rPr kumimoji="1" lang="en" altLang="zh-CN" dirty="0" err="1"/>
              <a:t>i</a:t>
            </a:r>
            <a:r>
              <a:rPr kumimoji="1" lang="en" altLang="zh-CN" dirty="0"/>
              <a:t>),repeat('n',</a:t>
            </a:r>
            <a:r>
              <a:rPr kumimoji="1" lang="en" altLang="zh-CN" dirty="0" err="1"/>
              <a:t>i</a:t>
            </a:r>
            <a:r>
              <a:rPr kumimoji="1" lang="en" altLang="zh-CN" dirty="0"/>
              <a:t>),repeat('l',</a:t>
            </a:r>
            <a:r>
              <a:rPr kumimoji="1" lang="en" altLang="zh-CN" dirty="0" err="1"/>
              <a:t>i</a:t>
            </a:r>
            <a:r>
              <a:rPr kumimoji="1" lang="en" altLang="zh-CN" dirty="0"/>
              <a:t>),'123',null,DATE_SUB(now(),INTERVAL </a:t>
            </a:r>
            <a:r>
              <a:rPr kumimoji="1" lang="en" altLang="zh-CN" dirty="0" err="1"/>
              <a:t>i</a:t>
            </a:r>
            <a:r>
              <a:rPr kumimoji="1" lang="en" altLang="zh-CN" dirty="0"/>
              <a:t> DAY ));</a:t>
            </a:r>
          </a:p>
          <a:p>
            <a:r>
              <a:rPr kumimoji="1" lang="en" altLang="zh-CN" dirty="0"/>
              <a:t>    set </a:t>
            </a:r>
            <a:r>
              <a:rPr kumimoji="1" lang="en" altLang="zh-CN" dirty="0" err="1"/>
              <a:t>i</a:t>
            </a:r>
            <a:r>
              <a:rPr kumimoji="1" lang="en" altLang="zh-CN" dirty="0"/>
              <a:t>=i+1;</a:t>
            </a:r>
          </a:p>
          <a:p>
            <a:r>
              <a:rPr kumimoji="1" lang="en" altLang="zh-CN" dirty="0"/>
              <a:t>  end while;</a:t>
            </a:r>
          </a:p>
          <a:p>
            <a:r>
              <a:rPr kumimoji="1" lang="en" altLang="zh-CN" dirty="0"/>
              <a:t>end;;</a:t>
            </a:r>
          </a:p>
          <a:p>
            <a:r>
              <a:rPr kumimoji="1" lang="en" altLang="zh-CN" dirty="0"/>
              <a:t>delimiter ;</a:t>
            </a:r>
          </a:p>
          <a:p>
            <a:r>
              <a:rPr kumimoji="1" lang="en" altLang="zh-CN" dirty="0"/>
              <a:t>call </a:t>
            </a:r>
            <a:r>
              <a:rPr kumimoji="1" lang="en" altLang="zh-CN" dirty="0" err="1"/>
              <a:t>idata</a:t>
            </a:r>
            <a:r>
              <a:rPr kumimoji="1" lang="en" altLang="zh-CN" dirty="0"/>
              <a:t>();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00004"/>
      </p:ext>
    </p:extLst>
  </p:cSld>
  <p:clrMapOvr>
    <a:masterClrMapping/>
  </p:clrMapOvr>
  <p:transition spd="slow"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Bad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Extra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5CDC500-5786-3440-B679-C9B47A6D6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90076"/>
            <a:ext cx="12192000" cy="127784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D00AED-FC39-5A4E-A9BA-CC029B2AA8D0}"/>
              </a:ext>
            </a:extLst>
          </p:cNvPr>
          <p:cNvSpPr txBox="1"/>
          <p:nvPr/>
        </p:nvSpPr>
        <p:spPr>
          <a:xfrm>
            <a:off x="454325" y="1782792"/>
            <a:ext cx="4746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variables like '%</a:t>
            </a:r>
            <a:r>
              <a:rPr kumimoji="1" lang="en" altLang="zh-CN" dirty="0" err="1"/>
              <a:t>optimizer_switch</a:t>
            </a:r>
            <a:r>
              <a:rPr kumimoji="1" lang="en" altLang="zh-CN" dirty="0"/>
              <a:t>%' \G;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13DAA48-F30A-384E-8C89-DFAB1FFAA599}"/>
              </a:ext>
            </a:extLst>
          </p:cNvPr>
          <p:cNvSpPr txBox="1"/>
          <p:nvPr/>
        </p:nvSpPr>
        <p:spPr>
          <a:xfrm>
            <a:off x="293298" y="4623758"/>
            <a:ext cx="4144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每一个参数的含义和使用方式，自己查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211C80-B24C-3841-8536-3DC2E0E8ED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" y="4993090"/>
            <a:ext cx="12192000" cy="171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266473"/>
      </p:ext>
    </p:extLst>
  </p:cSld>
  <p:clrMapOvr>
    <a:masterClrMapping/>
  </p:clrMapOvr>
  <p:transition spd="slow"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Extra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3211C80-B24C-3841-8536-3DC2E0E8E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0" y="4993090"/>
            <a:ext cx="12192000" cy="171533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93EF61-30CC-E247-B0D6-5283722D7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10" y="1131522"/>
            <a:ext cx="12192000" cy="3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978319"/>
      </p:ext>
    </p:extLst>
  </p:cSld>
  <p:clrMapOvr>
    <a:masterClrMapping/>
  </p:clrMapOvr>
  <p:transition spd="slow"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Extra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BEB831-A927-F548-BE17-380BF4A6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413"/>
            <a:ext cx="12192000" cy="29121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56F0A8-085E-804B-87BA-E20DA9A4943F}"/>
              </a:ext>
            </a:extLst>
          </p:cNvPr>
          <p:cNvSpPr txBox="1"/>
          <p:nvPr/>
        </p:nvSpPr>
        <p:spPr>
          <a:xfrm>
            <a:off x="235789" y="5135592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   </a:t>
            </a:r>
            <a:r>
              <a:rPr lang="en" altLang="zh-CN" dirty="0">
                <a:hlinkClick r:id="rId4"/>
              </a:rPr>
              <a:t>https://dev.mysql.com/doc/refman/5.6/en/bnl-bka-optimization.html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2545488"/>
      </p:ext>
    </p:extLst>
  </p:cSld>
  <p:clrMapOvr>
    <a:masterClrMapping/>
  </p:clrMapOvr>
  <p:transition spd="slow"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Extra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BEB831-A927-F548-BE17-380BF4A67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0413"/>
            <a:ext cx="12192000" cy="291211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C56F0A8-085E-804B-87BA-E20DA9A4943F}"/>
              </a:ext>
            </a:extLst>
          </p:cNvPr>
          <p:cNvSpPr txBox="1"/>
          <p:nvPr/>
        </p:nvSpPr>
        <p:spPr>
          <a:xfrm>
            <a:off x="235789" y="5135592"/>
            <a:ext cx="831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官方文档：   </a:t>
            </a:r>
            <a:r>
              <a:rPr lang="en" altLang="zh-CN" dirty="0">
                <a:hlinkClick r:id="rId4"/>
              </a:rPr>
              <a:t>https://dev.mysql.com/doc/refman/5.6/en/bnl-bka-optimization.html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56858"/>
      </p:ext>
    </p:extLst>
  </p:cSld>
  <p:clrMapOvr>
    <a:masterClrMapping/>
  </p:clrMapOvr>
  <p:transition spd="slow"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Bad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Extra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D08CD-57F1-6B4E-A7AA-FB2B009A95D8}"/>
              </a:ext>
            </a:extLst>
          </p:cNvPr>
          <p:cNvSpPr txBox="1"/>
          <p:nvPr/>
        </p:nvSpPr>
        <p:spPr>
          <a:xfrm>
            <a:off x="512805" y="16743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sort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0BA22A-DA46-2C44-9D89-90CF565D542D}"/>
              </a:ext>
            </a:extLst>
          </p:cNvPr>
          <p:cNvSpPr txBox="1"/>
          <p:nvPr/>
        </p:nvSpPr>
        <p:spPr>
          <a:xfrm>
            <a:off x="448574" y="2187146"/>
            <a:ext cx="1452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Sort</a:t>
            </a:r>
            <a:r>
              <a:rPr kumimoji="1" lang="zh-CN" altLang="en-US" dirty="0"/>
              <a:t>  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D7A622-24BB-4E4F-88D4-0620BE033480}"/>
              </a:ext>
            </a:extLst>
          </p:cNvPr>
          <p:cNvSpPr txBox="1"/>
          <p:nvPr/>
        </p:nvSpPr>
        <p:spPr>
          <a:xfrm>
            <a:off x="512805" y="2817341"/>
            <a:ext cx="1219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归并排序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E8F7484-DE83-1645-B779-A8692CEC34E1}"/>
              </a:ext>
            </a:extLst>
          </p:cNvPr>
          <p:cNvSpPr txBox="1"/>
          <p:nvPr/>
        </p:nvSpPr>
        <p:spPr>
          <a:xfrm>
            <a:off x="512805" y="3447536"/>
            <a:ext cx="3905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temporary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union,group</a:t>
            </a:r>
            <a:r>
              <a:rPr kumimoji="1" lang="zh-CN" altLang="en-US" dirty="0"/>
              <a:t> </a:t>
            </a:r>
            <a:r>
              <a:rPr kumimoji="1" lang="en-US" altLang="zh-CN" dirty="0"/>
              <a:t>by)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AB02395-8EFB-9741-8CCF-99DA188A8E97}"/>
              </a:ext>
            </a:extLst>
          </p:cNvPr>
          <p:cNvSpPr txBox="1"/>
          <p:nvPr/>
        </p:nvSpPr>
        <p:spPr>
          <a:xfrm>
            <a:off x="512806" y="4180936"/>
            <a:ext cx="413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Using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Nested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Loop)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E04E1A9-7406-7A4C-8B82-F17448F01A0D}"/>
              </a:ext>
            </a:extLst>
          </p:cNvPr>
          <p:cNvSpPr txBox="1"/>
          <p:nvPr/>
        </p:nvSpPr>
        <p:spPr>
          <a:xfrm>
            <a:off x="471577" y="4998993"/>
            <a:ext cx="7558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Order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参考： </a:t>
            </a:r>
            <a:r>
              <a:rPr lang="en" altLang="zh-CN" dirty="0">
                <a:hlinkClick r:id="rId3"/>
              </a:rPr>
              <a:t>https://mp.weixin.qq.com/s/1daEgEcu3dhk17WhroxRjw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B160B0C-3A2E-C341-9B7F-A7D3737D42AB}"/>
              </a:ext>
            </a:extLst>
          </p:cNvPr>
          <p:cNvSpPr txBox="1"/>
          <p:nvPr/>
        </p:nvSpPr>
        <p:spPr>
          <a:xfrm>
            <a:off x="473519" y="572266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内容小黄，但很实用</a:t>
            </a:r>
          </a:p>
        </p:txBody>
      </p:sp>
    </p:spTree>
    <p:extLst>
      <p:ext uri="{BB962C8B-B14F-4D97-AF65-F5344CB8AC3E}">
        <p14:creationId xmlns:p14="http://schemas.microsoft.com/office/powerpoint/2010/main" val="788298998"/>
      </p:ext>
    </p:extLst>
  </p:cSld>
  <p:clrMapOvr>
    <a:masterClrMapping/>
  </p:clrMapOvr>
  <p:transition spd="slow"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Limit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07D08CD-57F1-6B4E-A7AA-FB2B009A95D8}"/>
              </a:ext>
            </a:extLst>
          </p:cNvPr>
          <p:cNvSpPr txBox="1"/>
          <p:nvPr/>
        </p:nvSpPr>
        <p:spPr>
          <a:xfrm>
            <a:off x="512805" y="16743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0BA22A-DA46-2C44-9D89-90CF565D542D}"/>
              </a:ext>
            </a:extLst>
          </p:cNvPr>
          <p:cNvSpPr txBox="1"/>
          <p:nvPr/>
        </p:nvSpPr>
        <p:spPr>
          <a:xfrm>
            <a:off x="512805" y="2193324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Limit</a:t>
            </a:r>
            <a:r>
              <a:rPr kumimoji="1" lang="zh-CN" altLang="en-US" dirty="0"/>
              <a:t> </a:t>
            </a:r>
            <a:r>
              <a:rPr kumimoji="1" lang="en-US" altLang="zh-CN" dirty="0"/>
              <a:t>1000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9D7A622-24BB-4E4F-88D4-0620BE033480}"/>
              </a:ext>
            </a:extLst>
          </p:cNvPr>
          <p:cNvSpPr txBox="1"/>
          <p:nvPr/>
        </p:nvSpPr>
        <p:spPr>
          <a:xfrm>
            <a:off x="512805" y="2858544"/>
            <a:ext cx="774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Top</a:t>
            </a:r>
            <a:r>
              <a:rPr kumimoji="1" lang="zh-CN" altLang="en-US" dirty="0"/>
              <a:t> </a:t>
            </a:r>
            <a:r>
              <a:rPr kumimoji="1" lang="en-US" altLang="zh-CN" dirty="0"/>
              <a:t>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3381975"/>
      </p:ext>
    </p:extLst>
  </p:cSld>
  <p:clrMapOvr>
    <a:masterClrMapping/>
  </p:clrMapOvr>
  <p:transition spd="slow"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Limit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6D4DF7-3B2C-4D4C-A6CD-462BF9B7C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4" y="1268400"/>
            <a:ext cx="12192000" cy="72110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1209B28-9F4B-4642-AC6C-7DDB6035C2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31" y="2052769"/>
            <a:ext cx="3984052" cy="428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00656"/>
      </p:ext>
    </p:extLst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行记录</a:t>
            </a:r>
            <a:r>
              <a:rPr lang="en-US" altLang="zh-CN" dirty="0">
                <a:solidFill>
                  <a:srgbClr val="050313"/>
                </a:solidFill>
              </a:rPr>
              <a:t>—</a:t>
            </a:r>
            <a:r>
              <a:rPr lang="zh-CN" altLang="en-US" dirty="0">
                <a:solidFill>
                  <a:srgbClr val="050313"/>
                </a:solidFill>
              </a:rPr>
              <a:t>单向链表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29506D-6D6F-2D43-9672-01AC31FB2D95}"/>
              </a:ext>
            </a:extLst>
          </p:cNvPr>
          <p:cNvSpPr/>
          <p:nvPr/>
        </p:nvSpPr>
        <p:spPr>
          <a:xfrm>
            <a:off x="948477" y="2038939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变长字段列表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2F24E7F-241E-144E-A34F-476899A2608C}"/>
              </a:ext>
            </a:extLst>
          </p:cNvPr>
          <p:cNvSpPr/>
          <p:nvPr/>
        </p:nvSpPr>
        <p:spPr>
          <a:xfrm>
            <a:off x="3345227" y="2038940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NULL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值列表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720905-76C4-A844-96E5-468DD3D8771B}"/>
              </a:ext>
            </a:extLst>
          </p:cNvPr>
          <p:cNvSpPr/>
          <p:nvPr/>
        </p:nvSpPr>
        <p:spPr>
          <a:xfrm>
            <a:off x="5741977" y="203893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记录头 </a:t>
            </a:r>
            <a:r>
              <a:rPr kumimoji="1" lang="en-US" altLang="zh-CN" dirty="0"/>
              <a:t>next-record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D93A5F-63CC-4542-9103-7619E5E023D9}"/>
              </a:ext>
            </a:extLst>
          </p:cNvPr>
          <p:cNvSpPr/>
          <p:nvPr/>
        </p:nvSpPr>
        <p:spPr>
          <a:xfrm>
            <a:off x="8138727" y="2038939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列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A82D375-D0DE-1048-9F38-B66D6DD75652}"/>
              </a:ext>
            </a:extLst>
          </p:cNvPr>
          <p:cNvSpPr/>
          <p:nvPr/>
        </p:nvSpPr>
        <p:spPr>
          <a:xfrm>
            <a:off x="1253277" y="4654457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变长字段列表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0F41FED-A1E5-2544-A5F9-427699BDF71E}"/>
              </a:ext>
            </a:extLst>
          </p:cNvPr>
          <p:cNvSpPr/>
          <p:nvPr/>
        </p:nvSpPr>
        <p:spPr>
          <a:xfrm>
            <a:off x="3650027" y="465445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NULL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值列表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DB0466D-DA6C-7642-974E-3F116F09C89E}"/>
              </a:ext>
            </a:extLst>
          </p:cNvPr>
          <p:cNvSpPr/>
          <p:nvPr/>
        </p:nvSpPr>
        <p:spPr>
          <a:xfrm>
            <a:off x="6046777" y="4654456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记录头 </a:t>
            </a:r>
            <a:r>
              <a:rPr kumimoji="1" lang="en-US" altLang="zh-CN" dirty="0"/>
              <a:t>next-record</a:t>
            </a:r>
            <a:endParaRPr kumimoji="1" lang="zh-CN" altLang="en-US" dirty="0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0489F03-0052-594A-A0E1-4E1E1A8A2442}"/>
              </a:ext>
            </a:extLst>
          </p:cNvPr>
          <p:cNvSpPr/>
          <p:nvPr/>
        </p:nvSpPr>
        <p:spPr>
          <a:xfrm>
            <a:off x="8443527" y="4654457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列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7DA32C41-1E30-5B4D-8DF9-9473F0D699F3}"/>
              </a:ext>
            </a:extLst>
          </p:cNvPr>
          <p:cNvSpPr/>
          <p:nvPr/>
        </p:nvSpPr>
        <p:spPr>
          <a:xfrm>
            <a:off x="1100877" y="325402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变长字段列表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F8ADE6C0-6EC5-754B-B843-AF7F09156DA0}"/>
              </a:ext>
            </a:extLst>
          </p:cNvPr>
          <p:cNvSpPr/>
          <p:nvPr/>
        </p:nvSpPr>
        <p:spPr>
          <a:xfrm>
            <a:off x="3497627" y="3254029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NULL</a:t>
            </a:r>
            <a:r>
              <a:rPr kumimoji="1" lang="zh-CN" altLang="en-US" dirty="0">
                <a:solidFill>
                  <a:schemeClr val="bg1">
                    <a:lumMod val="95000"/>
                  </a:schemeClr>
                </a:solidFill>
                <a:highlight>
                  <a:srgbClr val="4E85F7"/>
                </a:highlight>
              </a:rPr>
              <a:t>值列表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6370B675-59E3-7A4B-9E55-656ED3D56C64}"/>
              </a:ext>
            </a:extLst>
          </p:cNvPr>
          <p:cNvSpPr/>
          <p:nvPr/>
        </p:nvSpPr>
        <p:spPr>
          <a:xfrm>
            <a:off x="5894377" y="3254027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记录头 </a:t>
            </a:r>
            <a:r>
              <a:rPr kumimoji="1" lang="en-US" altLang="zh-CN" dirty="0"/>
              <a:t>next-record</a:t>
            </a:r>
            <a:endParaRPr kumimoji="1"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3AF6395-8582-1049-B2BD-BC4BD6343C51}"/>
              </a:ext>
            </a:extLst>
          </p:cNvPr>
          <p:cNvSpPr/>
          <p:nvPr/>
        </p:nvSpPr>
        <p:spPr>
          <a:xfrm>
            <a:off x="8291127" y="3254028"/>
            <a:ext cx="2396750" cy="443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列</a:t>
            </a:r>
            <a:r>
              <a:rPr kumimoji="1" lang="en-US" altLang="zh-CN" dirty="0"/>
              <a:t>1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2</a:t>
            </a:r>
            <a:r>
              <a:rPr kumimoji="1" lang="zh-CN" altLang="en-US" dirty="0"/>
              <a:t>、列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EC1A1B78-EF9B-AC45-ACFE-A799DC9701A3}"/>
              </a:ext>
            </a:extLst>
          </p:cNvPr>
          <p:cNvCxnSpPr>
            <a:cxnSpLocks/>
          </p:cNvCxnSpPr>
          <p:nvPr/>
        </p:nvCxnSpPr>
        <p:spPr>
          <a:xfrm>
            <a:off x="6096000" y="2481939"/>
            <a:ext cx="0" cy="772088"/>
          </a:xfrm>
          <a:prstGeom prst="straightConnector1">
            <a:avLst/>
          </a:prstGeom>
          <a:ln w="476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8CA55160-77F8-D749-9646-AE72D2399B46}"/>
              </a:ext>
            </a:extLst>
          </p:cNvPr>
          <p:cNvCxnSpPr>
            <a:cxnSpLocks/>
          </p:cNvCxnSpPr>
          <p:nvPr/>
        </p:nvCxnSpPr>
        <p:spPr>
          <a:xfrm>
            <a:off x="7809471" y="3697028"/>
            <a:ext cx="0" cy="957428"/>
          </a:xfrm>
          <a:prstGeom prst="straightConnector1">
            <a:avLst/>
          </a:prstGeom>
          <a:ln w="47625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4664895"/>
      </p:ext>
    </p:extLst>
  </p:cSld>
  <p:clrMapOvr>
    <a:masterClrMapping/>
  </p:clrMapOvr>
  <p:transition spd="slow"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Limit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51F7C5-EC72-F443-A645-30B6AA73C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17" y="1298867"/>
            <a:ext cx="12192000" cy="6026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6833CE3-BAB8-4C49-97DA-7CBAB01963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17" y="1932316"/>
            <a:ext cx="6134072" cy="48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974614"/>
      </p:ext>
    </p:extLst>
  </p:cSld>
  <p:clrMapOvr>
    <a:masterClrMapping/>
  </p:clrMapOvr>
  <p:transition spd="slow"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Limit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FD7E49-4A89-5D49-A332-02D0D36B3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3969"/>
            <a:ext cx="12192000" cy="65297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D250B5C-42CB-D648-B093-F7CFB6DA69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64926"/>
            <a:ext cx="6895381" cy="470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80373"/>
      </p:ext>
    </p:extLst>
  </p:cSld>
  <p:clrMapOvr>
    <a:masterClrMapping/>
  </p:clrMapOvr>
  <p:transition spd="slow"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Optimize_trace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D1DFD6C-4541-EF46-9A01-B28DB2E906D5}"/>
              </a:ext>
            </a:extLst>
          </p:cNvPr>
          <p:cNvSpPr/>
          <p:nvPr/>
        </p:nvSpPr>
        <p:spPr>
          <a:xfrm>
            <a:off x="3048000" y="1166843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b="1" dirty="0">
                <a:solidFill>
                  <a:srgbClr val="000080"/>
                </a:solidFill>
              </a:rPr>
              <a:t>SET </a:t>
            </a:r>
            <a:r>
              <a:rPr lang="en" altLang="zh-CN" dirty="0" err="1"/>
              <a:t>optimizer_trace</a:t>
            </a:r>
            <a:r>
              <a:rPr lang="en" altLang="zh-CN" dirty="0"/>
              <a:t>=</a:t>
            </a:r>
            <a:r>
              <a:rPr lang="en" altLang="zh-CN" i="1" dirty="0"/>
              <a:t>"enabled=off"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b="1" dirty="0">
                <a:solidFill>
                  <a:srgbClr val="000080"/>
                </a:solidFill>
              </a:rPr>
              <a:t>SET </a:t>
            </a:r>
            <a:r>
              <a:rPr lang="en" altLang="zh-CN" dirty="0" err="1"/>
              <a:t>optimizer_trace</a:t>
            </a:r>
            <a:r>
              <a:rPr lang="en" altLang="zh-CN" dirty="0"/>
              <a:t>=</a:t>
            </a:r>
            <a:r>
              <a:rPr lang="en" altLang="zh-CN" b="1" dirty="0">
                <a:solidFill>
                  <a:srgbClr val="008000"/>
                </a:solidFill>
              </a:rPr>
              <a:t>'enabled=on'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b="1" dirty="0">
                <a:solidFill>
                  <a:srgbClr val="000080"/>
                </a:solidFill>
              </a:rPr>
              <a:t>select </a:t>
            </a:r>
            <a:r>
              <a:rPr lang="en" altLang="zh-CN" b="1" dirty="0">
                <a:solidFill>
                  <a:srgbClr val="660E7A"/>
                </a:solidFill>
              </a:rPr>
              <a:t>VARIABLE_VALUE </a:t>
            </a:r>
            <a:r>
              <a:rPr lang="en" altLang="zh-CN" b="1" dirty="0">
                <a:solidFill>
                  <a:srgbClr val="000080"/>
                </a:solidFill>
              </a:rPr>
              <a:t>into </a:t>
            </a:r>
            <a:r>
              <a:rPr lang="en" altLang="zh-CN" i="1" dirty="0"/>
              <a:t>@a </a:t>
            </a:r>
            <a:r>
              <a:rPr lang="en" altLang="zh-CN" b="1" dirty="0">
                <a:solidFill>
                  <a:srgbClr val="000080"/>
                </a:solidFill>
              </a:rPr>
              <a:t>from </a:t>
            </a:r>
            <a:r>
              <a:rPr lang="en" altLang="zh-CN" dirty="0" err="1"/>
              <a:t>performance_schema.session_status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000080"/>
                </a:solidFill>
              </a:rPr>
              <a:t>where </a:t>
            </a:r>
            <a:r>
              <a:rPr lang="en" altLang="zh-CN" b="1" dirty="0" err="1">
                <a:solidFill>
                  <a:srgbClr val="660E7A"/>
                </a:solidFill>
              </a:rPr>
              <a:t>variable_name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b="1" dirty="0">
                <a:solidFill>
                  <a:srgbClr val="008000"/>
                </a:solidFill>
              </a:rPr>
              <a:t>'</a:t>
            </a:r>
            <a:r>
              <a:rPr lang="en" altLang="zh-CN" b="1" dirty="0" err="1">
                <a:solidFill>
                  <a:srgbClr val="008000"/>
                </a:solidFill>
              </a:rPr>
              <a:t>Innodb_rows_read</a:t>
            </a:r>
            <a:r>
              <a:rPr lang="en" altLang="zh-CN" b="1" dirty="0">
                <a:solidFill>
                  <a:srgbClr val="008000"/>
                </a:solidFill>
              </a:rPr>
              <a:t>'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dirty="0"/>
              <a:t> </a:t>
            </a:r>
            <a:r>
              <a:rPr lang="en" altLang="zh-CN" b="1" dirty="0">
                <a:solidFill>
                  <a:srgbClr val="000080"/>
                </a:solidFill>
              </a:rPr>
              <a:t>select distinct </a:t>
            </a:r>
            <a:r>
              <a:rPr lang="en" altLang="zh-CN" dirty="0" err="1"/>
              <a:t>ara.</a:t>
            </a:r>
            <a:r>
              <a:rPr lang="en" altLang="zh-CN" b="1" dirty="0" err="1">
                <a:solidFill>
                  <a:srgbClr val="660E7A"/>
                </a:solidFill>
              </a:rPr>
              <a:t>id</a:t>
            </a:r>
            <a:r>
              <a:rPr lang="en" altLang="zh-CN" b="1" dirty="0">
                <a:solidFill>
                  <a:srgbClr val="660E7A"/>
                </a:solidFill>
              </a:rPr>
              <a:t>  </a:t>
            </a:r>
            <a:r>
              <a:rPr lang="en" altLang="zh-CN" b="1" dirty="0">
                <a:solidFill>
                  <a:srgbClr val="000080"/>
                </a:solidFill>
              </a:rPr>
              <a:t>from </a:t>
            </a:r>
            <a:r>
              <a:rPr lang="en" altLang="zh-CN" dirty="0" err="1"/>
              <a:t>ast_repay_apply_fund_detail</a:t>
            </a:r>
            <a:r>
              <a:rPr lang="en" altLang="zh-CN" dirty="0"/>
              <a:t> ad </a:t>
            </a:r>
            <a:r>
              <a:rPr lang="en" altLang="zh-CN" b="1" dirty="0">
                <a:solidFill>
                  <a:srgbClr val="000080"/>
                </a:solidFill>
              </a:rPr>
              <a:t>join </a:t>
            </a:r>
            <a:r>
              <a:rPr lang="en" altLang="zh-CN" dirty="0" err="1"/>
              <a:t>ast_repay_apply</a:t>
            </a:r>
            <a:r>
              <a:rPr lang="en" altLang="zh-CN" dirty="0"/>
              <a:t> </a:t>
            </a:r>
            <a:r>
              <a:rPr lang="en" altLang="zh-CN" dirty="0" err="1"/>
              <a:t>ara</a:t>
            </a:r>
            <a:r>
              <a:rPr lang="en" altLang="zh-CN" dirty="0"/>
              <a:t>  </a:t>
            </a:r>
            <a:r>
              <a:rPr lang="en" altLang="zh-CN" b="1" dirty="0">
                <a:solidFill>
                  <a:srgbClr val="000080"/>
                </a:solidFill>
              </a:rPr>
              <a:t>on </a:t>
            </a:r>
            <a:r>
              <a:rPr lang="en" altLang="zh-CN" dirty="0" err="1"/>
              <a:t>ara.</a:t>
            </a:r>
            <a:r>
              <a:rPr lang="en" altLang="zh-CN" b="1" dirty="0" err="1">
                <a:solidFill>
                  <a:srgbClr val="660E7A"/>
                </a:solidFill>
              </a:rPr>
              <a:t>id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ad.</a:t>
            </a:r>
            <a:r>
              <a:rPr lang="en" altLang="zh-CN" b="1" dirty="0" err="1">
                <a:solidFill>
                  <a:srgbClr val="660E7A"/>
                </a:solidFill>
              </a:rPr>
              <a:t>repay_apply_id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b="1" dirty="0">
                <a:solidFill>
                  <a:srgbClr val="000080"/>
                </a:solidFill>
              </a:rPr>
              <a:t>join </a:t>
            </a:r>
            <a:r>
              <a:rPr lang="en" altLang="zh-CN" dirty="0" err="1"/>
              <a:t>ast_origin</a:t>
            </a:r>
            <a:r>
              <a:rPr lang="en" altLang="zh-CN" dirty="0"/>
              <a:t> </a:t>
            </a:r>
            <a:r>
              <a:rPr lang="en" altLang="zh-CN" dirty="0" err="1"/>
              <a:t>ao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000080"/>
                </a:solidFill>
              </a:rPr>
              <a:t>on </a:t>
            </a:r>
            <a:r>
              <a:rPr lang="en" altLang="zh-CN" dirty="0" err="1"/>
              <a:t>ara.</a:t>
            </a:r>
            <a:r>
              <a:rPr lang="en" altLang="zh-CN" b="1" dirty="0" err="1">
                <a:solidFill>
                  <a:srgbClr val="660E7A"/>
                </a:solidFill>
              </a:rPr>
              <a:t>ast_origin_id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 err="1"/>
              <a:t>ao.</a:t>
            </a:r>
            <a:r>
              <a:rPr lang="en" altLang="zh-CN" b="1" dirty="0" err="1">
                <a:solidFill>
                  <a:srgbClr val="660E7A"/>
                </a:solidFill>
              </a:rPr>
              <a:t>id</a:t>
            </a:r>
            <a:br>
              <a:rPr lang="en" altLang="zh-CN" b="1" dirty="0">
                <a:solidFill>
                  <a:srgbClr val="660E7A"/>
                </a:solidFill>
              </a:rPr>
            </a:br>
            <a:r>
              <a:rPr lang="en" altLang="zh-CN" b="1" dirty="0">
                <a:solidFill>
                  <a:srgbClr val="660E7A"/>
                </a:solidFill>
              </a:rPr>
              <a:t>      </a:t>
            </a:r>
            <a:r>
              <a:rPr lang="en" altLang="zh-CN" b="1" dirty="0">
                <a:solidFill>
                  <a:srgbClr val="000080"/>
                </a:solidFill>
              </a:rPr>
              <a:t>where </a:t>
            </a:r>
            <a:r>
              <a:rPr lang="en" altLang="zh-CN" dirty="0" err="1"/>
              <a:t>ad.</a:t>
            </a:r>
            <a:r>
              <a:rPr lang="en" altLang="zh-CN" b="1" dirty="0" err="1">
                <a:solidFill>
                  <a:srgbClr val="660E7A"/>
                </a:solidFill>
              </a:rPr>
              <a:t>status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>
                <a:solidFill>
                  <a:srgbClr val="0000FF"/>
                </a:solidFill>
              </a:rPr>
              <a:t>1  </a:t>
            </a:r>
            <a:r>
              <a:rPr lang="en" altLang="zh-CN" b="1" dirty="0">
                <a:solidFill>
                  <a:srgbClr val="000080"/>
                </a:solidFill>
              </a:rPr>
              <a:t>and </a:t>
            </a:r>
            <a:r>
              <a:rPr lang="en" altLang="zh-CN" dirty="0" err="1"/>
              <a:t>ad.</a:t>
            </a:r>
            <a:r>
              <a:rPr lang="en" altLang="zh-CN" b="1" dirty="0" err="1">
                <a:solidFill>
                  <a:srgbClr val="660E7A"/>
                </a:solidFill>
              </a:rPr>
              <a:t>biz_type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>
                <a:solidFill>
                  <a:srgbClr val="0000FF"/>
                </a:solidFill>
              </a:rPr>
              <a:t>2 </a:t>
            </a:r>
            <a:r>
              <a:rPr lang="en" altLang="zh-CN" b="1" dirty="0">
                <a:solidFill>
                  <a:srgbClr val="000080"/>
                </a:solidFill>
              </a:rPr>
              <a:t>and </a:t>
            </a:r>
            <a:r>
              <a:rPr lang="en" altLang="zh-CN" dirty="0" err="1"/>
              <a:t>ad.</a:t>
            </a:r>
            <a:r>
              <a:rPr lang="en" altLang="zh-CN" b="1" dirty="0" err="1">
                <a:solidFill>
                  <a:srgbClr val="660E7A"/>
                </a:solidFill>
              </a:rPr>
              <a:t>create_time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&gt; </a:t>
            </a:r>
            <a:r>
              <a:rPr lang="en" altLang="zh-CN" i="1" dirty="0" err="1"/>
              <a:t>date_sub</a:t>
            </a:r>
            <a:r>
              <a:rPr lang="en" altLang="zh-CN" dirty="0"/>
              <a:t>(</a:t>
            </a:r>
            <a:r>
              <a:rPr lang="en" altLang="zh-CN" i="1" dirty="0"/>
              <a:t>now</a:t>
            </a:r>
            <a:r>
              <a:rPr lang="en" altLang="zh-CN" dirty="0"/>
              <a:t>(),</a:t>
            </a:r>
            <a:r>
              <a:rPr lang="en" altLang="zh-CN" b="1" dirty="0">
                <a:solidFill>
                  <a:srgbClr val="000080"/>
                </a:solidFill>
              </a:rPr>
              <a:t>interval </a:t>
            </a:r>
            <a:r>
              <a:rPr lang="en" altLang="zh-CN" dirty="0">
                <a:solidFill>
                  <a:srgbClr val="0000FF"/>
                </a:solidFill>
              </a:rPr>
              <a:t>1 </a:t>
            </a:r>
            <a:r>
              <a:rPr lang="en" altLang="zh-CN" b="1" dirty="0">
                <a:solidFill>
                  <a:srgbClr val="000080"/>
                </a:solidFill>
              </a:rPr>
              <a:t>month</a:t>
            </a:r>
            <a:r>
              <a:rPr lang="en" altLang="zh-CN" dirty="0"/>
              <a:t>)</a:t>
            </a:r>
            <a:br>
              <a:rPr lang="en" altLang="zh-CN" dirty="0"/>
            </a:br>
            <a:r>
              <a:rPr lang="en" altLang="zh-CN" dirty="0"/>
              <a:t>      </a:t>
            </a:r>
            <a:r>
              <a:rPr lang="en" altLang="zh-CN" b="1" dirty="0">
                <a:solidFill>
                  <a:srgbClr val="000080"/>
                </a:solidFill>
              </a:rPr>
              <a:t>and </a:t>
            </a:r>
            <a:r>
              <a:rPr lang="en" altLang="zh-CN" dirty="0" err="1"/>
              <a:t>ao.</a:t>
            </a:r>
            <a:r>
              <a:rPr lang="en" altLang="zh-CN" b="1" dirty="0" err="1">
                <a:solidFill>
                  <a:srgbClr val="660E7A"/>
                </a:solidFill>
              </a:rPr>
              <a:t>original_source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dirty="0">
                <a:solidFill>
                  <a:srgbClr val="0000FF"/>
                </a:solidFill>
              </a:rPr>
              <a:t>4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b="1" dirty="0">
                <a:solidFill>
                  <a:srgbClr val="000080"/>
                </a:solidFill>
              </a:rPr>
              <a:t>select </a:t>
            </a:r>
            <a:r>
              <a:rPr lang="en" altLang="zh-CN" b="1" dirty="0">
                <a:solidFill>
                  <a:srgbClr val="660E7A"/>
                </a:solidFill>
              </a:rPr>
              <a:t>trace </a:t>
            </a:r>
            <a:r>
              <a:rPr lang="en" altLang="zh-CN" b="1" dirty="0">
                <a:solidFill>
                  <a:srgbClr val="000080"/>
                </a:solidFill>
              </a:rPr>
              <a:t>from </a:t>
            </a:r>
            <a:r>
              <a:rPr lang="en" altLang="zh-CN" dirty="0"/>
              <a:t>`information_schema`.`</a:t>
            </a:r>
            <a:r>
              <a:rPr lang="en" altLang="zh-CN" dirty="0" err="1"/>
              <a:t>optimizer_trace</a:t>
            </a:r>
            <a:r>
              <a:rPr lang="en" altLang="zh-CN" dirty="0"/>
              <a:t>` ;</a:t>
            </a:r>
            <a:br>
              <a:rPr lang="en" altLang="zh-CN" dirty="0"/>
            </a:br>
            <a:r>
              <a:rPr lang="en" altLang="zh-CN" b="1" dirty="0">
                <a:solidFill>
                  <a:srgbClr val="000080"/>
                </a:solidFill>
              </a:rPr>
              <a:t>select </a:t>
            </a:r>
            <a:r>
              <a:rPr lang="en" altLang="zh-CN" b="1" dirty="0">
                <a:solidFill>
                  <a:srgbClr val="660E7A"/>
                </a:solidFill>
              </a:rPr>
              <a:t>VARIABLE_VALUE </a:t>
            </a:r>
            <a:r>
              <a:rPr lang="en" altLang="zh-CN" b="1" dirty="0">
                <a:solidFill>
                  <a:srgbClr val="000080"/>
                </a:solidFill>
              </a:rPr>
              <a:t>into </a:t>
            </a:r>
            <a:r>
              <a:rPr lang="en" altLang="zh-CN" i="1" dirty="0"/>
              <a:t>@b </a:t>
            </a:r>
            <a:r>
              <a:rPr lang="en" altLang="zh-CN" b="1" dirty="0">
                <a:solidFill>
                  <a:srgbClr val="000080"/>
                </a:solidFill>
              </a:rPr>
              <a:t>from </a:t>
            </a:r>
            <a:r>
              <a:rPr lang="en" altLang="zh-CN" dirty="0" err="1"/>
              <a:t>performance_schema.session_status</a:t>
            </a:r>
            <a:r>
              <a:rPr lang="en" altLang="zh-CN" dirty="0"/>
              <a:t> </a:t>
            </a:r>
            <a:r>
              <a:rPr lang="en" altLang="zh-CN" b="1" dirty="0">
                <a:solidFill>
                  <a:srgbClr val="000080"/>
                </a:solidFill>
              </a:rPr>
              <a:t>where </a:t>
            </a:r>
            <a:r>
              <a:rPr lang="en" altLang="zh-CN" b="1" dirty="0" err="1">
                <a:solidFill>
                  <a:srgbClr val="660E7A"/>
                </a:solidFill>
              </a:rPr>
              <a:t>variable_name</a:t>
            </a:r>
            <a:r>
              <a:rPr lang="en" altLang="zh-CN" b="1" dirty="0">
                <a:solidFill>
                  <a:srgbClr val="660E7A"/>
                </a:solidFill>
              </a:rPr>
              <a:t> </a:t>
            </a:r>
            <a:r>
              <a:rPr lang="en" altLang="zh-CN" dirty="0"/>
              <a:t>= </a:t>
            </a:r>
            <a:r>
              <a:rPr lang="en" altLang="zh-CN" b="1" dirty="0">
                <a:solidFill>
                  <a:srgbClr val="008000"/>
                </a:solidFill>
              </a:rPr>
              <a:t>'</a:t>
            </a:r>
            <a:r>
              <a:rPr lang="en" altLang="zh-CN" b="1" dirty="0" err="1">
                <a:solidFill>
                  <a:srgbClr val="008000"/>
                </a:solidFill>
              </a:rPr>
              <a:t>Innodb_rows_read</a:t>
            </a:r>
            <a:r>
              <a:rPr lang="en" altLang="zh-CN" b="1" dirty="0">
                <a:solidFill>
                  <a:srgbClr val="008000"/>
                </a:solidFill>
              </a:rPr>
              <a:t>'</a:t>
            </a:r>
            <a:r>
              <a:rPr lang="en" altLang="zh-CN" dirty="0"/>
              <a:t>;</a:t>
            </a:r>
            <a:br>
              <a:rPr lang="en" altLang="zh-CN" dirty="0"/>
            </a:br>
            <a:r>
              <a:rPr lang="en" altLang="zh-CN" b="1" dirty="0">
                <a:solidFill>
                  <a:srgbClr val="000080"/>
                </a:solidFill>
              </a:rPr>
              <a:t>select </a:t>
            </a:r>
            <a:r>
              <a:rPr lang="en" altLang="zh-CN" dirty="0"/>
              <a:t>@b-@a;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73241FA-4D6C-1E47-9315-0EAA06F57FAD}"/>
              </a:ext>
            </a:extLst>
          </p:cNvPr>
          <p:cNvSpPr txBox="1"/>
          <p:nvPr/>
        </p:nvSpPr>
        <p:spPr>
          <a:xfrm>
            <a:off x="500332" y="614200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官方</a:t>
            </a:r>
            <a:r>
              <a:rPr kumimoji="1" lang="en-US" altLang="zh-CN" dirty="0"/>
              <a:t>DEMO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833224-CEFC-B641-A6FB-DCE56BD4396F}"/>
              </a:ext>
            </a:extLst>
          </p:cNvPr>
          <p:cNvSpPr txBox="1"/>
          <p:nvPr/>
        </p:nvSpPr>
        <p:spPr>
          <a:xfrm>
            <a:off x="1972574" y="6188015"/>
            <a:ext cx="6314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>
                <a:hlinkClick r:id="rId3"/>
              </a:rPr>
              <a:t>https://dev.mysql.com/doc/internals/en/tracing-example.html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5291383"/>
      </p:ext>
    </p:extLst>
  </p:cSld>
  <p:clrMapOvr>
    <a:masterClrMapping/>
  </p:clrMapOvr>
  <p:transition spd="slow"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50313"/>
                </a:solidFill>
              </a:rPr>
              <a:t>Optimize_trace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demo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2A3748-E2C2-2946-AC7E-A15807E57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5903"/>
            <a:ext cx="12192000" cy="528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313301"/>
      </p:ext>
    </p:extLst>
  </p:cSld>
  <p:clrMapOvr>
    <a:masterClrMapping/>
  </p:clrMapOvr>
  <p:transition spd="slow"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Slow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query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log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0EF966-93D8-3846-9DBA-86E1A58CF6FF}"/>
              </a:ext>
            </a:extLst>
          </p:cNvPr>
          <p:cNvSpPr txBox="1"/>
          <p:nvPr/>
        </p:nvSpPr>
        <p:spPr>
          <a:xfrm>
            <a:off x="525162" y="1606378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Set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long_query_time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0</a:t>
            </a:r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0D4DEBD-A750-E14E-90AC-7BAC808498C7}"/>
              </a:ext>
            </a:extLst>
          </p:cNvPr>
          <p:cNvSpPr txBox="1"/>
          <p:nvPr/>
        </p:nvSpPr>
        <p:spPr>
          <a:xfrm>
            <a:off x="471578" y="2143897"/>
            <a:ext cx="2903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Slow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query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 </a:t>
            </a:r>
            <a:r>
              <a:rPr kumimoji="1" lang="en-US" altLang="zh-CN" dirty="0" err="1"/>
              <a:t>analisize</a:t>
            </a:r>
            <a:r>
              <a:rPr kumimoji="1" lang="zh-CN" altLang="en-US" dirty="0"/>
              <a:t> 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7CA26C-226A-0142-83B0-6D96E9A62E51}"/>
              </a:ext>
            </a:extLst>
          </p:cNvPr>
          <p:cNvSpPr txBox="1"/>
          <p:nvPr/>
        </p:nvSpPr>
        <p:spPr>
          <a:xfrm>
            <a:off x="500332" y="3013494"/>
            <a:ext cx="4387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variables  like '%</a:t>
            </a:r>
            <a:r>
              <a:rPr kumimoji="1" lang="en" altLang="zh-CN" dirty="0" err="1"/>
              <a:t>slow_query_log</a:t>
            </a:r>
            <a:r>
              <a:rPr kumimoji="1" lang="en" altLang="zh-CN" dirty="0"/>
              <a:t>%';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1766896"/>
      </p:ext>
    </p:extLst>
  </p:cSld>
  <p:clrMapOvr>
    <a:masterClrMapping/>
  </p:clrMapOvr>
  <p:transition spd="slow"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Slow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query</a:t>
            </a:r>
            <a:r>
              <a:rPr lang="zh-CN" altLang="en-US" dirty="0">
                <a:solidFill>
                  <a:srgbClr val="050313"/>
                </a:solidFill>
              </a:rPr>
              <a:t> </a:t>
            </a:r>
            <a:r>
              <a:rPr lang="en-US" altLang="zh-CN" dirty="0">
                <a:solidFill>
                  <a:srgbClr val="050313"/>
                </a:solidFill>
              </a:rPr>
              <a:t>log</a:t>
            </a:r>
            <a:endParaRPr lang="zh-CN" altLang="en-US" dirty="0">
              <a:solidFill>
                <a:srgbClr val="050313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BFB729-BA3E-5B4C-9895-42581C691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13" y="1215871"/>
            <a:ext cx="7590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646624"/>
      </p:ext>
    </p:extLst>
  </p:cSld>
  <p:clrMapOvr>
    <a:masterClrMapping/>
  </p:clrMapOvr>
  <p:transition spd="slow"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profile</a:t>
            </a:r>
            <a:endParaRPr lang="zh-CN" altLang="en-US" dirty="0">
              <a:solidFill>
                <a:srgbClr val="050313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312C3E-14AC-114A-8C81-198F2859C45E}"/>
              </a:ext>
            </a:extLst>
          </p:cNvPr>
          <p:cNvSpPr txBox="1"/>
          <p:nvPr/>
        </p:nvSpPr>
        <p:spPr>
          <a:xfrm>
            <a:off x="670181" y="182312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b="1" dirty="0"/>
              <a:t>select </a:t>
            </a:r>
            <a:r>
              <a:rPr lang="en" altLang="zh-CN" i="1" dirty="0"/>
              <a:t>@@profiling</a:t>
            </a:r>
            <a:r>
              <a:rPr lang="en" altLang="zh-CN" dirty="0"/>
              <a:t>;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35B90B9-74B2-5341-913B-5E0E79B69A41}"/>
              </a:ext>
            </a:extLst>
          </p:cNvPr>
          <p:cNvSpPr txBox="1"/>
          <p:nvPr/>
        </p:nvSpPr>
        <p:spPr>
          <a:xfrm>
            <a:off x="670181" y="2655168"/>
            <a:ext cx="1782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b="1" dirty="0"/>
              <a:t>set </a:t>
            </a:r>
            <a:r>
              <a:rPr lang="en" altLang="zh-CN" dirty="0"/>
              <a:t>profiling=1;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82B590-0AAD-2B4E-84E5-4C685615C9F5}"/>
              </a:ext>
            </a:extLst>
          </p:cNvPr>
          <p:cNvSpPr txBox="1"/>
          <p:nvPr/>
        </p:nvSpPr>
        <p:spPr>
          <a:xfrm>
            <a:off x="722548" y="3419061"/>
            <a:ext cx="2255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dirty="0"/>
              <a:t>select @@profiling; 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29A82BB-3C86-084E-8D30-4D400B980BF2}"/>
              </a:ext>
            </a:extLst>
          </p:cNvPr>
          <p:cNvSpPr txBox="1"/>
          <p:nvPr/>
        </p:nvSpPr>
        <p:spPr>
          <a:xfrm>
            <a:off x="1187016" y="553752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profile for query 28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A2248CF-E9EE-B34C-854A-3614400CAA4B}"/>
              </a:ext>
            </a:extLst>
          </p:cNvPr>
          <p:cNvSpPr txBox="1"/>
          <p:nvPr/>
        </p:nvSpPr>
        <p:spPr>
          <a:xfrm>
            <a:off x="552091" y="4182954"/>
            <a:ext cx="6978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dirty="0"/>
              <a:t>select count(*) from </a:t>
            </a:r>
            <a:r>
              <a:rPr kumimoji="1" lang="en" altLang="zh-CN" dirty="0" err="1"/>
              <a:t>ast_repay_import_record</a:t>
            </a:r>
            <a:r>
              <a:rPr kumimoji="1" lang="en" altLang="zh-CN" dirty="0"/>
              <a:t>   where status =4;</a:t>
            </a:r>
            <a:endParaRPr kumimoji="1"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D450C74-2B0C-B948-94A7-373F9A8A68D4}"/>
              </a:ext>
            </a:extLst>
          </p:cNvPr>
          <p:cNvSpPr txBox="1"/>
          <p:nvPr/>
        </p:nvSpPr>
        <p:spPr>
          <a:xfrm>
            <a:off x="1311965" y="4946847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dirty="0"/>
              <a:t>show profiles;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137989"/>
      </p:ext>
    </p:extLst>
  </p:cSld>
  <p:clrMapOvr>
    <a:masterClrMapping/>
  </p:clrMapOvr>
  <p:transition spd="slow"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表连接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1487150" y="-6477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延迟符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0C11B28-9559-BF41-A429-5A2CABC99137}"/>
              </a:ext>
            </a:extLst>
          </p:cNvPr>
          <p:cNvSpPr txBox="1"/>
          <p:nvPr/>
        </p:nvSpPr>
        <p:spPr>
          <a:xfrm>
            <a:off x="1087395" y="1624914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Join</a:t>
            </a:r>
            <a:r>
              <a:rPr kumimoji="1" lang="zh-CN" altLang="en-US" dirty="0"/>
              <a:t> </a:t>
            </a:r>
            <a:r>
              <a:rPr kumimoji="1" lang="en-US" altLang="zh-CN" dirty="0"/>
              <a:t>buffer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A9DB00-1136-F640-8A6C-050D72AEE254}"/>
              </a:ext>
            </a:extLst>
          </p:cNvPr>
          <p:cNvSpPr txBox="1"/>
          <p:nvPr/>
        </p:nvSpPr>
        <p:spPr>
          <a:xfrm>
            <a:off x="1087395" y="2070050"/>
            <a:ext cx="212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Block</a:t>
            </a:r>
            <a:r>
              <a:rPr kumimoji="1" lang="zh-CN" altLang="en-US" dirty="0"/>
              <a:t> </a:t>
            </a:r>
            <a:r>
              <a:rPr kumimoji="1" lang="en-US" altLang="zh-CN" dirty="0"/>
              <a:t>Nested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endParaRPr kumimoji="1"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45A3E1-214C-B641-9116-F56D8335BFAA}"/>
              </a:ext>
            </a:extLst>
          </p:cNvPr>
          <p:cNvSpPr txBox="1"/>
          <p:nvPr/>
        </p:nvSpPr>
        <p:spPr>
          <a:xfrm>
            <a:off x="1023668" y="2515186"/>
            <a:ext cx="230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Index</a:t>
            </a:r>
            <a:r>
              <a:rPr kumimoji="1" lang="zh-CN" altLang="en-US" dirty="0"/>
              <a:t> </a:t>
            </a:r>
            <a:r>
              <a:rPr kumimoji="1" lang="en-US" altLang="zh-CN" dirty="0"/>
              <a:t>Nested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Loop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777FDB-D814-BD43-8872-2C6256326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4" y="2960322"/>
            <a:ext cx="12192000" cy="379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813152"/>
      </p:ext>
    </p:extLst>
  </p:cSld>
  <p:clrMapOvr>
    <a:masterClrMapping/>
  </p:clrMapOvr>
  <p:transition spd="slow"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58</a:t>
            </a:r>
            <a:r>
              <a:rPr lang="zh-CN" altLang="en-US" dirty="0">
                <a:solidFill>
                  <a:srgbClr val="050313"/>
                </a:solidFill>
              </a:rPr>
              <a:t>军规每一项为什么</a:t>
            </a:r>
          </a:p>
        </p:txBody>
      </p:sp>
    </p:spTree>
    <p:extLst>
      <p:ext uri="{BB962C8B-B14F-4D97-AF65-F5344CB8AC3E}">
        <p14:creationId xmlns:p14="http://schemas.microsoft.com/office/powerpoint/2010/main" val="362250025"/>
      </p:ext>
    </p:extLst>
  </p:cSld>
  <p:clrMapOvr>
    <a:masterClrMapping/>
  </p:clrMapOvr>
  <p:transition spd="slow"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总结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9B76D5-8688-DD44-BA2D-7D62FDAFE65D}"/>
              </a:ext>
            </a:extLst>
          </p:cNvPr>
          <p:cNvSpPr txBox="1"/>
          <p:nvPr/>
        </p:nvSpPr>
        <p:spPr>
          <a:xfrm>
            <a:off x="370703" y="1729946"/>
            <a:ext cx="9662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行  页  </a:t>
            </a:r>
            <a:r>
              <a:rPr kumimoji="1" lang="en-US" altLang="zh-CN" dirty="0"/>
              <a:t>B+</a:t>
            </a:r>
            <a:r>
              <a:rPr kumimoji="1" lang="zh-CN" altLang="en-US" dirty="0"/>
              <a:t>树     表空间  </a:t>
            </a:r>
            <a:r>
              <a:rPr kumimoji="1" lang="en-US" altLang="zh-CN" dirty="0" err="1"/>
              <a:t>segement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extent</a:t>
            </a:r>
            <a:r>
              <a:rPr kumimoji="1" lang="zh-CN" altLang="en-US" dirty="0"/>
              <a:t>  </a:t>
            </a:r>
            <a:r>
              <a:rPr kumimoji="1" lang="en-US" altLang="zh-CN" dirty="0"/>
              <a:t>page</a:t>
            </a:r>
            <a:r>
              <a:rPr kumimoji="1" lang="zh-CN" altLang="en-US" dirty="0"/>
              <a:t>   </a:t>
            </a:r>
            <a:r>
              <a:rPr kumimoji="1" lang="en-US" altLang="zh-CN" dirty="0"/>
              <a:t>record</a:t>
            </a:r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51AC597-9341-974F-A86C-04D2BD40BD18}"/>
              </a:ext>
            </a:extLst>
          </p:cNvPr>
          <p:cNvSpPr txBox="1"/>
          <p:nvPr/>
        </p:nvSpPr>
        <p:spPr>
          <a:xfrm>
            <a:off x="370704" y="2644346"/>
            <a:ext cx="4247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索引   表统计   索引统计    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pool</a:t>
            </a:r>
            <a:r>
              <a:rPr kumimoji="1" lang="zh-CN" altLang="en-US" dirty="0"/>
              <a:t>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CA9A680-743A-E346-A014-9A30105FFB8B}"/>
              </a:ext>
            </a:extLst>
          </p:cNvPr>
          <p:cNvSpPr txBox="1"/>
          <p:nvPr/>
        </p:nvSpPr>
        <p:spPr>
          <a:xfrm>
            <a:off x="370703" y="3546389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Join</a:t>
            </a:r>
            <a:r>
              <a:rPr kumimoji="1" lang="zh-CN" altLang="en-US" dirty="0"/>
              <a:t>   </a:t>
            </a:r>
            <a:r>
              <a:rPr kumimoji="1" lang="en-US" altLang="zh-CN" dirty="0"/>
              <a:t>buffer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update</a:t>
            </a:r>
            <a:r>
              <a:rPr kumimoji="1" lang="zh-CN" altLang="en-US" dirty="0"/>
              <a:t>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452A731-A7E6-AA4F-888A-1EB31CCAE1F6}"/>
              </a:ext>
            </a:extLst>
          </p:cNvPr>
          <p:cNvSpPr txBox="1"/>
          <p:nvPr/>
        </p:nvSpPr>
        <p:spPr>
          <a:xfrm>
            <a:off x="370703" y="4312508"/>
            <a:ext cx="7137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唯一索引  普通索引    </a:t>
            </a:r>
            <a:r>
              <a:rPr kumimoji="1" lang="en-US" altLang="zh-CN" dirty="0"/>
              <a:t>MVCC</a:t>
            </a:r>
            <a:r>
              <a:rPr kumimoji="1" lang="zh-CN" altLang="en-US" dirty="0"/>
              <a:t>   </a:t>
            </a:r>
            <a:r>
              <a:rPr kumimoji="1" lang="en-US" altLang="zh-CN" dirty="0"/>
              <a:t>WAL</a:t>
            </a:r>
            <a:r>
              <a:rPr kumimoji="1" lang="zh-CN" altLang="en-US" dirty="0"/>
              <a:t>   </a:t>
            </a:r>
            <a:r>
              <a:rPr kumimoji="1" lang="en-US" altLang="zh-CN" dirty="0"/>
              <a:t>Redo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    </a:t>
            </a:r>
            <a:r>
              <a:rPr kumimoji="1" lang="en-US" altLang="zh-CN" dirty="0"/>
              <a:t>undo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log</a:t>
            </a:r>
            <a:r>
              <a:rPr kumimoji="1" lang="zh-CN" altLang="en-US" dirty="0"/>
              <a:t>   </a:t>
            </a:r>
            <a:r>
              <a:rPr kumimoji="1" lang="en-US" altLang="zh-CN" dirty="0" err="1"/>
              <a:t>binlog</a:t>
            </a:r>
            <a:r>
              <a:rPr kumimoji="1" lang="zh-CN" altLang="en-US" dirty="0"/>
              <a:t> </a:t>
            </a:r>
            <a:endParaRPr kumimoji="1" lang="en-US" altLang="zh-CN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3B7F900-5118-D64B-B1A2-4255C942341A}"/>
              </a:ext>
            </a:extLst>
          </p:cNvPr>
          <p:cNvSpPr txBox="1"/>
          <p:nvPr/>
        </p:nvSpPr>
        <p:spPr>
          <a:xfrm>
            <a:off x="370703" y="5214551"/>
            <a:ext cx="5716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/>
              <a:t>Explain</a:t>
            </a:r>
            <a:r>
              <a:rPr kumimoji="1" lang="zh-CN" altLang="en-US" dirty="0"/>
              <a:t>   </a:t>
            </a:r>
            <a:r>
              <a:rPr kumimoji="1" lang="en-US" altLang="zh-CN" dirty="0" err="1"/>
              <a:t>optimize_trace</a:t>
            </a:r>
            <a:r>
              <a:rPr kumimoji="1" lang="zh-CN" altLang="en-US" dirty="0"/>
              <a:t>    </a:t>
            </a:r>
            <a:r>
              <a:rPr kumimoji="1" lang="en-US" altLang="zh-CN" dirty="0"/>
              <a:t>profile</a:t>
            </a:r>
            <a:r>
              <a:rPr kumimoji="1" lang="zh-CN" altLang="en-US" dirty="0"/>
              <a:t>             </a:t>
            </a:r>
            <a:r>
              <a:rPr kumimoji="1" lang="en-US" altLang="zh-CN" dirty="0" err="1"/>
              <a:t>slow_query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02699124"/>
      </p:ext>
    </p:extLst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页结构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29E13C-10AA-504C-8993-30FC102F58C9}"/>
              </a:ext>
            </a:extLst>
          </p:cNvPr>
          <p:cNvSpPr/>
          <p:nvPr/>
        </p:nvSpPr>
        <p:spPr>
          <a:xfrm>
            <a:off x="1901542" y="1783400"/>
            <a:ext cx="3140009" cy="478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7E5021-72AB-C348-BF04-DBC7C009F265}"/>
              </a:ext>
            </a:extLst>
          </p:cNvPr>
          <p:cNvSpPr/>
          <p:nvPr/>
        </p:nvSpPr>
        <p:spPr>
          <a:xfrm>
            <a:off x="1901542" y="2262142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72BCFC-06A0-0142-AA9E-C10766DBD9FD}"/>
              </a:ext>
            </a:extLst>
          </p:cNvPr>
          <p:cNvSpPr/>
          <p:nvPr/>
        </p:nvSpPr>
        <p:spPr>
          <a:xfrm>
            <a:off x="1901539" y="2727819"/>
            <a:ext cx="3140012" cy="448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Infimum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supremum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5E04F3-7F77-8E4E-A0E5-7700F0903B60}"/>
              </a:ext>
            </a:extLst>
          </p:cNvPr>
          <p:cNvSpPr/>
          <p:nvPr/>
        </p:nvSpPr>
        <p:spPr>
          <a:xfrm>
            <a:off x="1901539" y="3682472"/>
            <a:ext cx="3140010" cy="5606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6BEB49-8FB6-1E4E-86C6-E49DE9F8EFBB}"/>
              </a:ext>
            </a:extLst>
          </p:cNvPr>
          <p:cNvSpPr/>
          <p:nvPr/>
        </p:nvSpPr>
        <p:spPr>
          <a:xfrm>
            <a:off x="1901540" y="4221974"/>
            <a:ext cx="3140014" cy="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 </a:t>
            </a:r>
            <a:r>
              <a:rPr kumimoji="1" lang="en-US" altLang="zh-CN" dirty="0"/>
              <a:t>directory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8090F6-C4CB-8A47-B5E6-C13BA40F0E42}"/>
              </a:ext>
            </a:extLst>
          </p:cNvPr>
          <p:cNvSpPr/>
          <p:nvPr/>
        </p:nvSpPr>
        <p:spPr>
          <a:xfrm>
            <a:off x="1901539" y="4701879"/>
            <a:ext cx="3140015" cy="54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Trailer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B69E85-1065-FA4B-BBDF-7992707D26D4}"/>
              </a:ext>
            </a:extLst>
          </p:cNvPr>
          <p:cNvSpPr/>
          <p:nvPr/>
        </p:nvSpPr>
        <p:spPr>
          <a:xfrm>
            <a:off x="1901539" y="3205145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endParaRPr kumimoji="1"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5D0DBF8-9EE8-1D4B-B88B-3F84C450CABD}"/>
              </a:ext>
            </a:extLst>
          </p:cNvPr>
          <p:cNvSpPr txBox="1"/>
          <p:nvPr/>
        </p:nvSpPr>
        <p:spPr>
          <a:xfrm>
            <a:off x="5202195" y="4275972"/>
            <a:ext cx="4791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directory</a:t>
            </a:r>
            <a:r>
              <a:rPr kumimoji="1" lang="zh-CN" altLang="en-US" dirty="0"/>
              <a:t>  </a:t>
            </a:r>
            <a:r>
              <a:rPr kumimoji="1" lang="en-US" altLang="zh-CN" dirty="0"/>
              <a:t>-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 </a:t>
            </a:r>
            <a:r>
              <a:rPr kumimoji="1" lang="en-US" altLang="zh-CN" dirty="0">
                <a:sym typeface="Wingdings" pitchFamily="2" charset="2"/>
              </a:rPr>
              <a:t>multiple</a:t>
            </a:r>
            <a:r>
              <a:rPr kumimoji="1" lang="zh-CN" altLang="en-US" dirty="0">
                <a:sym typeface="Wingdings" pitchFamily="2" charset="2"/>
              </a:rPr>
              <a:t> 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 </a:t>
            </a:r>
            <a:r>
              <a:rPr kumimoji="1" lang="en-US" altLang="zh-CN" dirty="0">
                <a:sym typeface="Wingdings" pitchFamily="2" charset="2"/>
              </a:rPr>
              <a:t></a:t>
            </a:r>
            <a:r>
              <a:rPr kumimoji="1" lang="zh-CN" altLang="en-US" dirty="0">
                <a:sym typeface="Wingdings" pitchFamily="2" charset="2"/>
              </a:rPr>
              <a:t> 二分查找</a:t>
            </a:r>
            <a:r>
              <a:rPr kumimoji="1" lang="zh-CN" altLang="en-US" dirty="0"/>
              <a:t> 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3795965-36A8-4743-A395-27A910FC2FB6}"/>
              </a:ext>
            </a:extLst>
          </p:cNvPr>
          <p:cNvSpPr txBox="1"/>
          <p:nvPr/>
        </p:nvSpPr>
        <p:spPr>
          <a:xfrm>
            <a:off x="5202195" y="2356056"/>
            <a:ext cx="6237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最大记录、最小记录、</a:t>
            </a:r>
            <a:r>
              <a:rPr kumimoji="1" lang="en-US" altLang="zh-CN" dirty="0"/>
              <a:t>slot</a:t>
            </a:r>
            <a:r>
              <a:rPr kumimoji="1" lang="zh-CN" altLang="en-US" dirty="0"/>
              <a:t>数量，</a:t>
            </a:r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r>
              <a:rPr kumimoji="1" lang="zh-CN" altLang="en-US" dirty="0"/>
              <a:t>情况，记录数等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F8E8BBE-B6E7-AF45-8E78-F35B646AA2F8}"/>
              </a:ext>
            </a:extLst>
          </p:cNvPr>
          <p:cNvSpPr txBox="1"/>
          <p:nvPr/>
        </p:nvSpPr>
        <p:spPr>
          <a:xfrm>
            <a:off x="5239265" y="1886986"/>
            <a:ext cx="6886490" cy="372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当前页号、上一页号、下一页号、页表空间、</a:t>
            </a:r>
            <a:r>
              <a:rPr kumimoji="1" lang="en-US" altLang="zh-CN" dirty="0"/>
              <a:t>LSN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checksum</a:t>
            </a:r>
            <a:r>
              <a:rPr kumimoji="1" lang="zh-CN" altLang="en-US" dirty="0"/>
              <a:t>等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DB0719-C20A-CF48-B8D1-8A5EF67DC91C}"/>
              </a:ext>
            </a:extLst>
          </p:cNvPr>
          <p:cNvSpPr txBox="1"/>
          <p:nvPr/>
        </p:nvSpPr>
        <p:spPr>
          <a:xfrm>
            <a:off x="5313405" y="4905632"/>
            <a:ext cx="7430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Checksum</a:t>
            </a:r>
            <a:r>
              <a:rPr kumimoji="1" lang="zh-CN" altLang="en-US" dirty="0"/>
              <a:t>  同步磁盘时，</a:t>
            </a:r>
            <a:r>
              <a:rPr kumimoji="1" lang="en-US" altLang="zh-CN" dirty="0"/>
              <a:t>header</a:t>
            </a:r>
            <a:r>
              <a:rPr kumimoji="1" lang="zh-CN" altLang="en-US" dirty="0"/>
              <a:t>中</a:t>
            </a:r>
            <a:r>
              <a:rPr kumimoji="1" lang="en-US" altLang="zh-CN" dirty="0"/>
              <a:t>checksum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trailer</a:t>
            </a:r>
            <a:r>
              <a:rPr kumimoji="1" lang="zh-CN" altLang="en-US" dirty="0"/>
              <a:t>一致表示同步完成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D903EB-2F8B-4342-BD67-1D571B6F63F0}"/>
              </a:ext>
            </a:extLst>
          </p:cNvPr>
          <p:cNvSpPr txBox="1"/>
          <p:nvPr/>
        </p:nvSpPr>
        <p:spPr>
          <a:xfrm>
            <a:off x="5276335" y="287912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两条虚拟记录、页中最大和最小记录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DB4850-1CA3-7048-B6B3-C4758EC91CF5}"/>
              </a:ext>
            </a:extLst>
          </p:cNvPr>
          <p:cNvSpPr txBox="1"/>
          <p:nvPr/>
        </p:nvSpPr>
        <p:spPr>
          <a:xfrm>
            <a:off x="5288690" y="33610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用户记录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A7119C1-E5C4-7A4E-A7F6-643A5ADAA178}"/>
              </a:ext>
            </a:extLst>
          </p:cNvPr>
          <p:cNvSpPr txBox="1"/>
          <p:nvPr/>
        </p:nvSpPr>
        <p:spPr>
          <a:xfrm>
            <a:off x="5325759" y="39047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页中未使用的空间</a:t>
            </a:r>
          </a:p>
        </p:txBody>
      </p:sp>
    </p:spTree>
    <p:extLst>
      <p:ext uri="{BB962C8B-B14F-4D97-AF65-F5344CB8AC3E}">
        <p14:creationId xmlns:p14="http://schemas.microsoft.com/office/powerpoint/2010/main" val="759132589"/>
      </p:ext>
    </p:extLst>
  </p:cSld>
  <p:clrMapOvr>
    <a:masterClrMapping/>
  </p:clrMapOvr>
  <p:transition spd="slow"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回顾与改进</a:t>
            </a:r>
          </a:p>
        </p:txBody>
      </p:sp>
    </p:spTree>
    <p:extLst>
      <p:ext uri="{BB962C8B-B14F-4D97-AF65-F5344CB8AC3E}">
        <p14:creationId xmlns:p14="http://schemas.microsoft.com/office/powerpoint/2010/main" val="4078431221"/>
      </p:ext>
    </p:extLst>
  </p:cSld>
  <p:clrMapOvr>
    <a:masterClrMapping/>
  </p:clrMapOvr>
  <p:transition spd="slow"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0" y="1919012"/>
            <a:ext cx="12192000" cy="3019977"/>
            <a:chOff x="-32365" y="2090958"/>
            <a:chExt cx="12224365" cy="301997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 cstate="print"/>
            <a:srcRect b="7592"/>
            <a:stretch/>
          </p:blipFill>
          <p:spPr>
            <a:xfrm>
              <a:off x="6384617" y="2090958"/>
              <a:ext cx="5807383" cy="30199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1" name="组 2"/>
            <p:cNvGrpSpPr/>
            <p:nvPr/>
          </p:nvGrpSpPr>
          <p:grpSpPr>
            <a:xfrm>
              <a:off x="-32365" y="2090958"/>
              <a:ext cx="7574934" cy="3019977"/>
              <a:chOff x="-659926" y="2531976"/>
              <a:chExt cx="7985487" cy="2982872"/>
            </a:xfrm>
          </p:grpSpPr>
          <p:sp>
            <p:nvSpPr>
              <p:cNvPr id="13" name="平行四边形 3"/>
              <p:cNvSpPr/>
              <p:nvPr/>
            </p:nvSpPr>
            <p:spPr>
              <a:xfrm>
                <a:off x="-659926" y="2531976"/>
                <a:ext cx="5257939" cy="2982872"/>
              </a:xfrm>
              <a:prstGeom prst="parallelogram">
                <a:avLst>
                  <a:gd name="adj" fmla="val 0"/>
                </a:avLst>
              </a:prstGeom>
              <a:solidFill>
                <a:srgbClr val="4E85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dirty="0"/>
              </a:p>
            </p:txBody>
          </p:sp>
          <p:sp>
            <p:nvSpPr>
              <p:cNvPr id="14" name="平行四边形 13"/>
              <p:cNvSpPr/>
              <p:nvPr/>
            </p:nvSpPr>
            <p:spPr>
              <a:xfrm>
                <a:off x="3360179" y="2531976"/>
                <a:ext cx="3965382" cy="2982872"/>
              </a:xfrm>
              <a:prstGeom prst="parallelogram">
                <a:avLst>
                  <a:gd name="adj" fmla="val 38102"/>
                </a:avLst>
              </a:prstGeom>
              <a:solidFill>
                <a:srgbClr val="4E85F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12" name="文本框 7"/>
            <p:cNvSpPr txBox="1"/>
            <p:nvPr/>
          </p:nvSpPr>
          <p:spPr>
            <a:xfrm>
              <a:off x="1561514" y="2845556"/>
              <a:ext cx="437481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8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Haettenschweiler" charset="0"/>
                </a:rPr>
                <a:t>欢迎提问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2702890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50313"/>
                </a:solidFill>
              </a:rPr>
              <a:t>页结构</a:t>
            </a:r>
            <a:r>
              <a:rPr lang="en-US" altLang="zh-CN" dirty="0">
                <a:solidFill>
                  <a:srgbClr val="050313"/>
                </a:solidFill>
              </a:rPr>
              <a:t>—</a:t>
            </a:r>
            <a:r>
              <a:rPr lang="zh-CN" altLang="en-US" dirty="0">
                <a:solidFill>
                  <a:srgbClr val="050313"/>
                </a:solidFill>
              </a:rPr>
              <a:t>双向链表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D29E13C-10AA-504C-8993-30FC102F58C9}"/>
              </a:ext>
            </a:extLst>
          </p:cNvPr>
          <p:cNvSpPr/>
          <p:nvPr/>
        </p:nvSpPr>
        <p:spPr>
          <a:xfrm>
            <a:off x="344590" y="1767295"/>
            <a:ext cx="3140009" cy="478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27E5021-72AB-C348-BF04-DBC7C009F265}"/>
              </a:ext>
            </a:extLst>
          </p:cNvPr>
          <p:cNvSpPr/>
          <p:nvPr/>
        </p:nvSpPr>
        <p:spPr>
          <a:xfrm>
            <a:off x="344590" y="2246037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672BCFC-06A0-0142-AA9E-C10766DBD9FD}"/>
              </a:ext>
            </a:extLst>
          </p:cNvPr>
          <p:cNvSpPr/>
          <p:nvPr/>
        </p:nvSpPr>
        <p:spPr>
          <a:xfrm>
            <a:off x="344587" y="2711714"/>
            <a:ext cx="3140012" cy="448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Infimum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supremum</a:t>
            </a:r>
            <a:endParaRPr kumimoji="1"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5E04F3-7F77-8E4E-A0E5-7700F0903B60}"/>
              </a:ext>
            </a:extLst>
          </p:cNvPr>
          <p:cNvSpPr/>
          <p:nvPr/>
        </p:nvSpPr>
        <p:spPr>
          <a:xfrm>
            <a:off x="344587" y="3666367"/>
            <a:ext cx="3140010" cy="5606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C6BEB49-8FB6-1E4E-86C6-E49DE9F8EFBB}"/>
              </a:ext>
            </a:extLst>
          </p:cNvPr>
          <p:cNvSpPr/>
          <p:nvPr/>
        </p:nvSpPr>
        <p:spPr>
          <a:xfrm>
            <a:off x="344588" y="4205869"/>
            <a:ext cx="3140014" cy="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 </a:t>
            </a:r>
            <a:r>
              <a:rPr kumimoji="1" lang="en-US" altLang="zh-CN" dirty="0"/>
              <a:t>directory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38090F6-C4CB-8A47-B5E6-C13BA40F0E42}"/>
              </a:ext>
            </a:extLst>
          </p:cNvPr>
          <p:cNvSpPr/>
          <p:nvPr/>
        </p:nvSpPr>
        <p:spPr>
          <a:xfrm>
            <a:off x="344587" y="4685774"/>
            <a:ext cx="3140015" cy="54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Trailer</a:t>
            </a:r>
            <a:endParaRPr kumimoji="1"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2B69E85-1065-FA4B-BBDF-7992707D26D4}"/>
              </a:ext>
            </a:extLst>
          </p:cNvPr>
          <p:cNvSpPr/>
          <p:nvPr/>
        </p:nvSpPr>
        <p:spPr>
          <a:xfrm>
            <a:off x="344587" y="3189040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endParaRPr kumimoji="1"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6C46E1-B66D-D94F-8796-A99ADDD92A7C}"/>
              </a:ext>
            </a:extLst>
          </p:cNvPr>
          <p:cNvSpPr/>
          <p:nvPr/>
        </p:nvSpPr>
        <p:spPr>
          <a:xfrm>
            <a:off x="4698285" y="1754945"/>
            <a:ext cx="3140009" cy="478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DEC05E-F0AD-7443-8E46-EEF0BD21CC5C}"/>
              </a:ext>
            </a:extLst>
          </p:cNvPr>
          <p:cNvSpPr/>
          <p:nvPr/>
        </p:nvSpPr>
        <p:spPr>
          <a:xfrm>
            <a:off x="4698285" y="2233687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7FDB602-7A4A-494E-BBF5-194ED546DF9D}"/>
              </a:ext>
            </a:extLst>
          </p:cNvPr>
          <p:cNvSpPr/>
          <p:nvPr/>
        </p:nvSpPr>
        <p:spPr>
          <a:xfrm>
            <a:off x="4698282" y="2699364"/>
            <a:ext cx="3140012" cy="448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Infimum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supremum</a:t>
            </a:r>
            <a:endParaRPr kumimoji="1" lang="zh-CN" altLang="en-US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CD2A2BC-1418-B14C-9C3C-870FF12506A1}"/>
              </a:ext>
            </a:extLst>
          </p:cNvPr>
          <p:cNvSpPr/>
          <p:nvPr/>
        </p:nvSpPr>
        <p:spPr>
          <a:xfrm>
            <a:off x="4698282" y="3654017"/>
            <a:ext cx="3140010" cy="5606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DA4EEEE-D0DF-614E-BD20-FEF89C8DE6FB}"/>
              </a:ext>
            </a:extLst>
          </p:cNvPr>
          <p:cNvSpPr/>
          <p:nvPr/>
        </p:nvSpPr>
        <p:spPr>
          <a:xfrm>
            <a:off x="4698283" y="4193519"/>
            <a:ext cx="3140014" cy="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 </a:t>
            </a:r>
            <a:r>
              <a:rPr kumimoji="1" lang="en-US" altLang="zh-CN" dirty="0"/>
              <a:t>directory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958A53F-7DCE-F64E-A1E0-30AC73D678D5}"/>
              </a:ext>
            </a:extLst>
          </p:cNvPr>
          <p:cNvSpPr/>
          <p:nvPr/>
        </p:nvSpPr>
        <p:spPr>
          <a:xfrm>
            <a:off x="4698282" y="4673424"/>
            <a:ext cx="3140015" cy="54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Trailer</a:t>
            </a:r>
            <a:endParaRPr kumimoji="1"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6B63322-7B38-4249-8224-1A8F88984DF0}"/>
              </a:ext>
            </a:extLst>
          </p:cNvPr>
          <p:cNvSpPr/>
          <p:nvPr/>
        </p:nvSpPr>
        <p:spPr>
          <a:xfrm>
            <a:off x="4698282" y="3176690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A53A533-B0CC-5F42-B3D3-11477153B48E}"/>
              </a:ext>
            </a:extLst>
          </p:cNvPr>
          <p:cNvSpPr/>
          <p:nvPr/>
        </p:nvSpPr>
        <p:spPr>
          <a:xfrm>
            <a:off x="9051991" y="1754945"/>
            <a:ext cx="3140009" cy="4787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B4176DE-2BA3-D443-BF68-C4D3A11A328F}"/>
              </a:ext>
            </a:extLst>
          </p:cNvPr>
          <p:cNvSpPr/>
          <p:nvPr/>
        </p:nvSpPr>
        <p:spPr>
          <a:xfrm>
            <a:off x="9051991" y="2233687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Header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42B981E-11CD-B14B-A6E3-56582B86A839}"/>
              </a:ext>
            </a:extLst>
          </p:cNvPr>
          <p:cNvSpPr/>
          <p:nvPr/>
        </p:nvSpPr>
        <p:spPr>
          <a:xfrm>
            <a:off x="9051988" y="2699364"/>
            <a:ext cx="3140012" cy="44887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Infimum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/>
              <a:t>supremum</a:t>
            </a:r>
            <a:endParaRPr kumimoji="1"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6672934-A36F-5346-BC9B-AF7D731661F8}"/>
              </a:ext>
            </a:extLst>
          </p:cNvPr>
          <p:cNvSpPr/>
          <p:nvPr/>
        </p:nvSpPr>
        <p:spPr>
          <a:xfrm>
            <a:off x="9051988" y="3654017"/>
            <a:ext cx="3140010" cy="56061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Free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space</a:t>
            </a:r>
            <a:endParaRPr kumimoji="1"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145C5544-3B81-FB4E-8772-A9D2D317BA55}"/>
              </a:ext>
            </a:extLst>
          </p:cNvPr>
          <p:cNvSpPr/>
          <p:nvPr/>
        </p:nvSpPr>
        <p:spPr>
          <a:xfrm>
            <a:off x="9051989" y="4193519"/>
            <a:ext cx="3140014" cy="4773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Page</a:t>
            </a:r>
            <a:r>
              <a:rPr kumimoji="1" lang="zh-CN" altLang="en-US" dirty="0"/>
              <a:t>  </a:t>
            </a:r>
            <a:r>
              <a:rPr kumimoji="1" lang="en-US" altLang="zh-CN" dirty="0"/>
              <a:t>directory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3B15662B-FAB3-FD4B-8368-532D59FC71E7}"/>
              </a:ext>
            </a:extLst>
          </p:cNvPr>
          <p:cNvSpPr/>
          <p:nvPr/>
        </p:nvSpPr>
        <p:spPr>
          <a:xfrm>
            <a:off x="9051988" y="4673424"/>
            <a:ext cx="3140015" cy="5466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File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Trailer</a:t>
            </a:r>
            <a:endParaRPr kumimoji="1" lang="zh-CN" altLang="en-US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EE9C8C6-D6FA-E94F-B2B1-4D722E85A124}"/>
              </a:ext>
            </a:extLst>
          </p:cNvPr>
          <p:cNvSpPr/>
          <p:nvPr/>
        </p:nvSpPr>
        <p:spPr>
          <a:xfrm>
            <a:off x="9051988" y="3176690"/>
            <a:ext cx="3140010" cy="477327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User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Record</a:t>
            </a:r>
            <a:endParaRPr kumimoji="1" lang="zh-CN" altLang="en-US" dirty="0"/>
          </a:p>
        </p:txBody>
      </p:sp>
      <p:cxnSp>
        <p:nvCxnSpPr>
          <p:cNvPr id="4" name="直线箭头连接符 3">
            <a:extLst>
              <a:ext uri="{FF2B5EF4-FFF2-40B4-BE49-F238E27FC236}">
                <a16:creationId xmlns:a16="http://schemas.microsoft.com/office/drawing/2014/main" id="{42E70A10-4A5F-2D40-922E-F13640228538}"/>
              </a:ext>
            </a:extLst>
          </p:cNvPr>
          <p:cNvCxnSpPr>
            <a:stCxn id="7" idx="3"/>
            <a:endCxn id="13" idx="1"/>
          </p:cNvCxnSpPr>
          <p:nvPr/>
        </p:nvCxnSpPr>
        <p:spPr>
          <a:xfrm flipV="1">
            <a:off x="3484599" y="1994317"/>
            <a:ext cx="1213686" cy="12350"/>
          </a:xfrm>
          <a:prstGeom prst="straightConnector1">
            <a:avLst/>
          </a:prstGeom>
          <a:ln w="25400">
            <a:solidFill>
              <a:schemeClr val="tx1">
                <a:alpha val="4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302D488-76E2-B34E-817F-5F0965527D36}"/>
              </a:ext>
            </a:extLst>
          </p:cNvPr>
          <p:cNvCxnSpPr/>
          <p:nvPr/>
        </p:nvCxnSpPr>
        <p:spPr>
          <a:xfrm flipH="1">
            <a:off x="3484597" y="2159862"/>
            <a:ext cx="1213685" cy="106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186908C4-E272-C44D-BF3B-6CC075BA3244}"/>
              </a:ext>
            </a:extLst>
          </p:cNvPr>
          <p:cNvCxnSpPr/>
          <p:nvPr/>
        </p:nvCxnSpPr>
        <p:spPr>
          <a:xfrm flipV="1">
            <a:off x="7828650" y="1868814"/>
            <a:ext cx="1213686" cy="12350"/>
          </a:xfrm>
          <a:prstGeom prst="straightConnector1">
            <a:avLst/>
          </a:prstGeom>
          <a:ln w="25400">
            <a:solidFill>
              <a:schemeClr val="tx1">
                <a:alpha val="48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DA436843-C664-C947-AD97-90F0ACCD6DBA}"/>
              </a:ext>
            </a:extLst>
          </p:cNvPr>
          <p:cNvCxnSpPr/>
          <p:nvPr/>
        </p:nvCxnSpPr>
        <p:spPr>
          <a:xfrm flipH="1">
            <a:off x="7828650" y="2138745"/>
            <a:ext cx="1213685" cy="1068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7018815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50313"/>
                </a:solidFill>
              </a:rPr>
              <a:t>B+</a:t>
            </a:r>
            <a:r>
              <a:rPr lang="zh-CN" altLang="en-US" dirty="0">
                <a:solidFill>
                  <a:srgbClr val="050313"/>
                </a:solidFill>
              </a:rPr>
              <a:t>树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6404CA3-76EC-1344-905E-4E000D241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44" y="1366080"/>
            <a:ext cx="9725275" cy="549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676512"/>
      </p:ext>
    </p:extLst>
  </p:cSld>
  <p:clrMapOvr>
    <a:masterClrMapping/>
  </p:clrMapOvr>
  <p:transition spd="slow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83bcfdd3973fdb6383027bd47899834cde41cf"/>
  <p:tag name="ISPRING_RESOURCE_PATHS_HASH_PRESENTER" val="6d4e8b91591944506c265263cd19b7938d7f2f83"/>
</p:tagLst>
</file>

<file path=ppt/theme/theme1.xml><?xml version="1.0" encoding="utf-8"?>
<a:theme xmlns:a="http://schemas.openxmlformats.org/drawingml/2006/main" name="第一PPT，www.1ppt.com">
  <a:themeElements>
    <a:clrScheme name="自定义 1">
      <a:dk1>
        <a:sysClr val="windowText" lastClr="000000"/>
      </a:dk1>
      <a:lt1>
        <a:sysClr val="window" lastClr="FFFFFF"/>
      </a:lt1>
      <a:dk2>
        <a:srgbClr val="0563C1"/>
      </a:dk2>
      <a:lt2>
        <a:srgbClr val="E7E6E6"/>
      </a:lt2>
      <a:accent1>
        <a:srgbClr val="8CC066"/>
      </a:accent1>
      <a:accent2>
        <a:srgbClr val="66BFBC"/>
      </a:accent2>
      <a:accent3>
        <a:srgbClr val="FC6E5B"/>
      </a:accent3>
      <a:accent4>
        <a:srgbClr val="FBC75D"/>
      </a:accent4>
      <a:accent5>
        <a:srgbClr val="6080A6"/>
      </a:accent5>
      <a:accent6>
        <a:srgbClr val="A5A5A5"/>
      </a:accent6>
      <a:hlink>
        <a:srgbClr val="0563C1"/>
      </a:hlink>
      <a:folHlink>
        <a:srgbClr val="954F72"/>
      </a:folHlink>
    </a:clrScheme>
    <a:fontScheme name="自定义 2">
      <a:majorFont>
        <a:latin typeface="Arial Unicode MS"/>
        <a:ea typeface="微软雅黑"/>
        <a:cs typeface=""/>
      </a:majorFont>
      <a:minorFont>
        <a:latin typeface="Arial Unicode MS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24717</TotalTime>
  <Words>2625</Words>
  <Application>Microsoft Macintosh PowerPoint</Application>
  <PresentationFormat>宽屏</PresentationFormat>
  <Paragraphs>463</Paragraphs>
  <Slides>71</Slides>
  <Notes>71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78" baseType="lpstr">
      <vt:lpstr>华文细黑</vt:lpstr>
      <vt:lpstr>Microsoft YaHei</vt:lpstr>
      <vt:lpstr>Microsoft YaHei</vt:lpstr>
      <vt:lpstr>Arial Unicode MS</vt:lpstr>
      <vt:lpstr>Arial</vt:lpstr>
      <vt:lpstr>Calibri</vt:lpstr>
      <vt:lpstr>第一PPT，www.1ppt.com</vt:lpstr>
      <vt:lpstr>PowerPoint 演示文稿</vt:lpstr>
      <vt:lpstr>技术体系</vt:lpstr>
      <vt:lpstr>一条SQL的执行轨迹</vt:lpstr>
      <vt:lpstr>存储引擎体系架构</vt:lpstr>
      <vt:lpstr>行记录 </vt:lpstr>
      <vt:lpstr>行记录—单向链表</vt:lpstr>
      <vt:lpstr>页结构</vt:lpstr>
      <vt:lpstr>页结构—双向链表</vt:lpstr>
      <vt:lpstr>B+树</vt:lpstr>
      <vt:lpstr>页类型</vt:lpstr>
      <vt:lpstr>聚簇索引  辅助索引</vt:lpstr>
      <vt:lpstr>表空间</vt:lpstr>
      <vt:lpstr>表空间</vt:lpstr>
      <vt:lpstr>表空间关系</vt:lpstr>
      <vt:lpstr>连接原理</vt:lpstr>
      <vt:lpstr>Join buffer</vt:lpstr>
      <vt:lpstr>基于成本的优化</vt:lpstr>
      <vt:lpstr>表信息</vt:lpstr>
      <vt:lpstr>表信息</vt:lpstr>
      <vt:lpstr>索引统计信息</vt:lpstr>
      <vt:lpstr>索引统计信息如何收集</vt:lpstr>
      <vt:lpstr>索引统计信息如何收集</vt:lpstr>
      <vt:lpstr>索引统计信息如何收集</vt:lpstr>
      <vt:lpstr>索引统计信息重新收集</vt:lpstr>
      <vt:lpstr>Buffer Pool</vt:lpstr>
      <vt:lpstr>Buffer Pool</vt:lpstr>
      <vt:lpstr>Buffer Pool 相关信息</vt:lpstr>
      <vt:lpstr>Redo Log</vt:lpstr>
      <vt:lpstr>Redo Log</vt:lpstr>
      <vt:lpstr>ACID如何保证 – WAL机制</vt:lpstr>
      <vt:lpstr>PowerPoint 演示文稿</vt:lpstr>
      <vt:lpstr>聚簇和辅助索引</vt:lpstr>
      <vt:lpstr>几个概念</vt:lpstr>
      <vt:lpstr>demo</vt:lpstr>
      <vt:lpstr>demo</vt:lpstr>
      <vt:lpstr>唯一索引和非唯一索引</vt:lpstr>
      <vt:lpstr>Merge  purge  thread</vt:lpstr>
      <vt:lpstr>类型转换</vt:lpstr>
      <vt:lpstr>类型转换</vt:lpstr>
      <vt:lpstr>索引选择</vt:lpstr>
      <vt:lpstr>Cadinality</vt:lpstr>
      <vt:lpstr>Cadinality</vt:lpstr>
      <vt:lpstr>Cadinality</vt:lpstr>
      <vt:lpstr>Cadinality  demo</vt:lpstr>
      <vt:lpstr>几个问题</vt:lpstr>
      <vt:lpstr>优化四板斧</vt:lpstr>
      <vt:lpstr>explain</vt:lpstr>
      <vt:lpstr>explain</vt:lpstr>
      <vt:lpstr>explain</vt:lpstr>
      <vt:lpstr>Key_len</vt:lpstr>
      <vt:lpstr>Extra</vt:lpstr>
      <vt:lpstr>表结构</vt:lpstr>
      <vt:lpstr>Bad Extra</vt:lpstr>
      <vt:lpstr>Extra Demo</vt:lpstr>
      <vt:lpstr>Extra Demo</vt:lpstr>
      <vt:lpstr>Extra Demo</vt:lpstr>
      <vt:lpstr>Bad Extra</vt:lpstr>
      <vt:lpstr>Limit </vt:lpstr>
      <vt:lpstr>Limit Demo</vt:lpstr>
      <vt:lpstr>Limit Demo</vt:lpstr>
      <vt:lpstr>Limit Demo</vt:lpstr>
      <vt:lpstr>Optimize_trace</vt:lpstr>
      <vt:lpstr>Optimize_trace demo</vt:lpstr>
      <vt:lpstr>Slow query log</vt:lpstr>
      <vt:lpstr>Slow query log</vt:lpstr>
      <vt:lpstr>profile</vt:lpstr>
      <vt:lpstr>表连接</vt:lpstr>
      <vt:lpstr>58军规每一项为什么</vt:lpstr>
      <vt:lpstr>总结</vt:lpstr>
      <vt:lpstr>回顾与改进</vt:lpstr>
      <vt:lpstr>PowerPoint 演示文稿</vt:lpstr>
    </vt:vector>
  </TitlesOfParts>
  <Company>向上金服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向上金服2017技术部工作计划</dc:title>
  <dc:subject>向上金服</dc:subject>
  <dc:creator>马跃</dc:creator>
  <cp:lastModifiedBy>王 秋鹏</cp:lastModifiedBy>
  <cp:revision>1498</cp:revision>
  <dcterms:created xsi:type="dcterms:W3CDTF">2015-08-05T05:45:56Z</dcterms:created>
  <dcterms:modified xsi:type="dcterms:W3CDTF">2019-08-29T10:59:01Z</dcterms:modified>
</cp:coreProperties>
</file>